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04" r:id="rId1"/>
  </p:sldMasterIdLst>
  <p:notesMasterIdLst>
    <p:notesMasterId r:id="rId126"/>
  </p:notesMasterIdLst>
  <p:sldIdLst>
    <p:sldId id="256" r:id="rId2"/>
    <p:sldId id="383" r:id="rId3"/>
    <p:sldId id="567" r:id="rId4"/>
    <p:sldId id="384" r:id="rId5"/>
    <p:sldId id="317" r:id="rId6"/>
    <p:sldId id="389" r:id="rId7"/>
    <p:sldId id="578" r:id="rId8"/>
    <p:sldId id="579" r:id="rId9"/>
    <p:sldId id="349" r:id="rId10"/>
    <p:sldId id="557" r:id="rId11"/>
    <p:sldId id="385" r:id="rId12"/>
    <p:sldId id="409" r:id="rId13"/>
    <p:sldId id="386" r:id="rId14"/>
    <p:sldId id="558" r:id="rId15"/>
    <p:sldId id="549" r:id="rId16"/>
    <p:sldId id="331" r:id="rId17"/>
    <p:sldId id="387" r:id="rId18"/>
    <p:sldId id="390" r:id="rId19"/>
    <p:sldId id="391" r:id="rId20"/>
    <p:sldId id="545" r:id="rId21"/>
    <p:sldId id="546" r:id="rId22"/>
    <p:sldId id="402" r:id="rId23"/>
    <p:sldId id="403" r:id="rId24"/>
    <p:sldId id="404" r:id="rId25"/>
    <p:sldId id="547" r:id="rId26"/>
    <p:sldId id="388" r:id="rId27"/>
    <p:sldId id="548" r:id="rId28"/>
    <p:sldId id="550" r:id="rId29"/>
    <p:sldId id="407" r:id="rId30"/>
    <p:sldId id="419" r:id="rId31"/>
    <p:sldId id="273" r:id="rId32"/>
    <p:sldId id="350" r:id="rId33"/>
    <p:sldId id="420" r:id="rId34"/>
    <p:sldId id="559" r:id="rId35"/>
    <p:sldId id="262" r:id="rId36"/>
    <p:sldId id="560" r:id="rId37"/>
    <p:sldId id="263" r:id="rId38"/>
    <p:sldId id="412" r:id="rId39"/>
    <p:sldId id="561" r:id="rId40"/>
    <p:sldId id="568" r:id="rId41"/>
    <p:sldId id="413" r:id="rId42"/>
    <p:sldId id="569" r:id="rId43"/>
    <p:sldId id="274" r:id="rId44"/>
    <p:sldId id="264" r:id="rId45"/>
    <p:sldId id="276" r:id="rId46"/>
    <p:sldId id="446" r:id="rId47"/>
    <p:sldId id="541" r:id="rId48"/>
    <p:sldId id="422" r:id="rId49"/>
    <p:sldId id="562" r:id="rId50"/>
    <p:sldId id="423" r:id="rId51"/>
    <p:sldId id="426" r:id="rId52"/>
    <p:sldId id="427" r:id="rId53"/>
    <p:sldId id="429" r:id="rId54"/>
    <p:sldId id="431" r:id="rId55"/>
    <p:sldId id="571" r:id="rId56"/>
    <p:sldId id="432" r:id="rId57"/>
    <p:sldId id="551" r:id="rId58"/>
    <p:sldId id="552" r:id="rId59"/>
    <p:sldId id="433" r:id="rId60"/>
    <p:sldId id="572" r:id="rId61"/>
    <p:sldId id="438" r:id="rId62"/>
    <p:sldId id="434" r:id="rId63"/>
    <p:sldId id="437" r:id="rId64"/>
    <p:sldId id="563" r:id="rId65"/>
    <p:sldId id="439" r:id="rId66"/>
    <p:sldId id="565" r:id="rId67"/>
    <p:sldId id="298" r:id="rId68"/>
    <p:sldId id="375" r:id="rId69"/>
    <p:sldId id="443" r:id="rId70"/>
    <p:sldId id="275" r:id="rId71"/>
    <p:sldId id="417" r:id="rId72"/>
    <p:sldId id="448" r:id="rId73"/>
    <p:sldId id="411" r:id="rId74"/>
    <p:sldId id="449" r:id="rId75"/>
    <p:sldId id="452" r:id="rId76"/>
    <p:sldId id="456" r:id="rId77"/>
    <p:sldId id="457" r:id="rId78"/>
    <p:sldId id="458" r:id="rId79"/>
    <p:sldId id="459" r:id="rId80"/>
    <p:sldId id="260" r:id="rId81"/>
    <p:sldId id="461" r:id="rId82"/>
    <p:sldId id="570" r:id="rId83"/>
    <p:sldId id="462" r:id="rId84"/>
    <p:sldId id="529" r:id="rId85"/>
    <p:sldId id="379" r:id="rId86"/>
    <p:sldId id="481" r:id="rId87"/>
    <p:sldId id="483" r:id="rId88"/>
    <p:sldId id="517" r:id="rId89"/>
    <p:sldId id="576" r:id="rId90"/>
    <p:sldId id="485" r:id="rId91"/>
    <p:sldId id="352" r:id="rId92"/>
    <p:sldId id="573" r:id="rId93"/>
    <p:sldId id="486" r:id="rId94"/>
    <p:sldId id="574" r:id="rId95"/>
    <p:sldId id="488" r:id="rId96"/>
    <p:sldId id="489" r:id="rId97"/>
    <p:sldId id="493" r:id="rId98"/>
    <p:sldId id="490" r:id="rId99"/>
    <p:sldId id="492" r:id="rId100"/>
    <p:sldId id="553" r:id="rId101"/>
    <p:sldId id="554" r:id="rId102"/>
    <p:sldId id="555" r:id="rId103"/>
    <p:sldId id="494" r:id="rId104"/>
    <p:sldId id="497" r:id="rId105"/>
    <p:sldId id="498" r:id="rId106"/>
    <p:sldId id="491" r:id="rId107"/>
    <p:sldId id="530" r:id="rId108"/>
    <p:sldId id="500" r:id="rId109"/>
    <p:sldId id="510" r:id="rId110"/>
    <p:sldId id="543" r:id="rId111"/>
    <p:sldId id="311" r:id="rId112"/>
    <p:sldId id="575" r:id="rId113"/>
    <p:sldId id="516" r:id="rId114"/>
    <p:sldId id="531" r:id="rId115"/>
    <p:sldId id="532" r:id="rId116"/>
    <p:sldId id="514" r:id="rId117"/>
    <p:sldId id="522" r:id="rId118"/>
    <p:sldId id="526" r:id="rId119"/>
    <p:sldId id="544" r:id="rId120"/>
    <p:sldId id="527" r:id="rId121"/>
    <p:sldId id="533" r:id="rId122"/>
    <p:sldId id="534" r:id="rId123"/>
    <p:sldId id="556" r:id="rId124"/>
    <p:sldId id="363" r:id="rId1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ppin, Mieke" initials="MH" lastIdx="62" clrIdx="0">
    <p:extLst>
      <p:ext uri="{19B8F6BF-5375-455C-9EA6-DF929625EA0E}">
        <p15:presenceInfo xmlns:p15="http://schemas.microsoft.com/office/powerpoint/2012/main" userId="Hoppin, Mieke" providerId="None"/>
      </p:ext>
    </p:extLst>
  </p:cmAuthor>
  <p:cmAuthor id="2" name="Trohimovich, Merita" initials="MT" lastIdx="81" clrIdx="1">
    <p:extLst>
      <p:ext uri="{19B8F6BF-5375-455C-9EA6-DF929625EA0E}">
        <p15:presenceInfo xmlns:p15="http://schemas.microsoft.com/office/powerpoint/2012/main" userId="Trohimovich, Merita" providerId="None"/>
      </p:ext>
    </p:extLst>
  </p:cmAuthor>
  <p:cmAuthor id="3" name="City of Tacoma" initials="COT" lastIdx="18" clrIdx="2">
    <p:extLst>
      <p:ext uri="{19B8F6BF-5375-455C-9EA6-DF929625EA0E}">
        <p15:presenceInfo xmlns:p15="http://schemas.microsoft.com/office/powerpoint/2012/main" userId="City of Taco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7" autoAdjust="0"/>
    <p:restoredTop sz="73978" autoAdjust="0"/>
  </p:normalViewPr>
  <p:slideViewPr>
    <p:cSldViewPr>
      <p:cViewPr varScale="1">
        <p:scale>
          <a:sx n="49" d="100"/>
          <a:sy n="49" d="100"/>
        </p:scale>
        <p:origin x="1256" y="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0DB817-7AE6-46D6-AE2C-BFC6EFE559A1}" type="datetimeFigureOut">
              <a:rPr lang="en-US" smtClean="0"/>
              <a:t>6/16/2021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AE2CC7-D64E-4682-9516-0EC4E511FC69}" type="slidenum">
              <a:rPr lang="en-US" smtClean="0"/>
              <a:t>‹#›</a:t>
            </a:fld>
            <a:endParaRPr lang="en-US" dirty="0"/>
          </a:p>
        </p:txBody>
      </p:sp>
    </p:spTree>
    <p:extLst>
      <p:ext uri="{BB962C8B-B14F-4D97-AF65-F5344CB8AC3E}">
        <p14:creationId xmlns:p14="http://schemas.microsoft.com/office/powerpoint/2010/main" val="5412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a:t>
            </a:fld>
            <a:endParaRPr lang="en-US" dirty="0"/>
          </a:p>
        </p:txBody>
      </p:sp>
    </p:spTree>
    <p:extLst>
      <p:ext uri="{BB962C8B-B14F-4D97-AF65-F5344CB8AC3E}">
        <p14:creationId xmlns:p14="http://schemas.microsoft.com/office/powerpoint/2010/main" val="7743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SWMM utilizes</a:t>
            </a:r>
            <a:r>
              <a:rPr lang="en-US" baseline="0" dirty="0" smtClean="0"/>
              <a:t> Minimum Requirements to ensure compliance with the Phase I Permit.  The MRs are paperwork items as well as Best Management Practices (in the ground) to mitigate stormwater.</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a:t>
            </a:fld>
            <a:endParaRPr lang="en-US" dirty="0"/>
          </a:p>
        </p:txBody>
      </p:sp>
    </p:spTree>
    <p:extLst>
      <p:ext uri="{BB962C8B-B14F-4D97-AF65-F5344CB8AC3E}">
        <p14:creationId xmlns:p14="http://schemas.microsoft.com/office/powerpoint/2010/main" val="75268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need to have good plan sets?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a:t>
            </a:fld>
            <a:endParaRPr lang="en-US" dirty="0"/>
          </a:p>
        </p:txBody>
      </p:sp>
    </p:spTree>
    <p:extLst>
      <p:ext uri="{BB962C8B-B14F-4D97-AF65-F5344CB8AC3E}">
        <p14:creationId xmlns:p14="http://schemas.microsoft.com/office/powerpoint/2010/main" val="67031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A19495-C107-4B14-AB85-4C665A65F921}" type="slidenum">
              <a:rPr lang="en-US" smtClean="0"/>
              <a:t>17</a:t>
            </a:fld>
            <a:endParaRPr lang="en-US"/>
          </a:p>
        </p:txBody>
      </p:sp>
    </p:spTree>
    <p:extLst>
      <p:ext uri="{BB962C8B-B14F-4D97-AF65-F5344CB8AC3E}">
        <p14:creationId xmlns:p14="http://schemas.microsoft.com/office/powerpoint/2010/main" val="362176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underlined ones affect MR#1-5 projects.</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19</a:t>
            </a:fld>
            <a:endParaRPr lang="en-US"/>
          </a:p>
        </p:txBody>
      </p:sp>
    </p:spTree>
    <p:extLst>
      <p:ext uri="{BB962C8B-B14F-4D97-AF65-F5344CB8AC3E}">
        <p14:creationId xmlns:p14="http://schemas.microsoft.com/office/powerpoint/2010/main" val="20051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existing SWMM does not have a required order of preference when discharging to flow control exempt waterbodies, the new SWMM will to be in line with Ecology’s intent.</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20</a:t>
            </a:fld>
            <a:endParaRPr lang="en-US"/>
          </a:p>
        </p:txBody>
      </p:sp>
    </p:spTree>
    <p:extLst>
      <p:ext uri="{BB962C8B-B14F-4D97-AF65-F5344CB8AC3E}">
        <p14:creationId xmlns:p14="http://schemas.microsoft.com/office/powerpoint/2010/main" val="401293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A19495-C107-4B14-AB85-4C665A65F921}" type="slidenum">
              <a:rPr lang="en-US" smtClean="0"/>
              <a:t>21</a:t>
            </a:fld>
            <a:endParaRPr lang="en-US"/>
          </a:p>
        </p:txBody>
      </p:sp>
    </p:spTree>
    <p:extLst>
      <p:ext uri="{BB962C8B-B14F-4D97-AF65-F5344CB8AC3E}">
        <p14:creationId xmlns:p14="http://schemas.microsoft.com/office/powerpoint/2010/main" val="120057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making sure the information you need is all in a section of referenced appropriately.</a:t>
            </a:r>
          </a:p>
          <a:p>
            <a:r>
              <a:rPr lang="en-US" dirty="0" smtClean="0"/>
              <a:t>Language changes for consistency throughout.</a:t>
            </a:r>
          </a:p>
          <a:p>
            <a:r>
              <a:rPr lang="en-US" dirty="0" smtClean="0"/>
              <a:t>Language changes for industry standard and education and outreach purposes.</a:t>
            </a:r>
          </a:p>
          <a:p>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22</a:t>
            </a:fld>
            <a:endParaRPr lang="en-US"/>
          </a:p>
        </p:txBody>
      </p:sp>
    </p:spTree>
    <p:extLst>
      <p:ext uri="{BB962C8B-B14F-4D97-AF65-F5344CB8AC3E}">
        <p14:creationId xmlns:p14="http://schemas.microsoft.com/office/powerpoint/2010/main" val="341028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behind the new layout is to make the manual more user friendly.  Volumes are in general meant to mimic Minimum Requirements – so for example Volume 3 corresponds to MR#3 and contains information within that Volume to help understand what is needed to mitigate appropriately for that MR.</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23</a:t>
            </a:fld>
            <a:endParaRPr lang="en-US"/>
          </a:p>
        </p:txBody>
      </p:sp>
    </p:spTree>
    <p:extLst>
      <p:ext uri="{BB962C8B-B14F-4D97-AF65-F5344CB8AC3E}">
        <p14:creationId xmlns:p14="http://schemas.microsoft.com/office/powerpoint/2010/main" val="425804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Protection was altered to remove the qualitative downstream analysis.  The City learned that issues found in the field are pretty common throughout the City – ponding in low spots, leaf fall, etc.  </a:t>
            </a:r>
          </a:p>
          <a:p>
            <a:r>
              <a:rPr lang="en-US" dirty="0" smtClean="0"/>
              <a:t>The quantitative analysis thresholds remain the same – projects will still be required to complete a quantitative analysis but the mitigation needs will be project specific based upon the City knowledge of the downstream system.  </a:t>
            </a:r>
          </a:p>
          <a:p>
            <a:r>
              <a:rPr lang="en-US" dirty="0"/>
              <a:t>	</a:t>
            </a:r>
            <a:r>
              <a:rPr lang="en-US" dirty="0" smtClean="0"/>
              <a:t>Onsite detention, upsizing the downstream system, possibly payment into a program, or maybe no mitigation are all possible.  The goal is to </a:t>
            </a:r>
            <a:r>
              <a:rPr lang="en-US" dirty="0" err="1" smtClean="0"/>
              <a:t>holisitically</a:t>
            </a:r>
            <a:r>
              <a:rPr lang="en-US" dirty="0" smtClean="0"/>
              <a:t> work to upgrade and improve the </a:t>
            </a:r>
            <a:r>
              <a:rPr lang="en-US" dirty="0" err="1" smtClean="0"/>
              <a:t>stormwater</a:t>
            </a:r>
            <a:r>
              <a:rPr lang="en-US" dirty="0" smtClean="0"/>
              <a:t> system in a way that makes sense instead of small piece-meal fixes that might not make the most sense in the overall scheme of things.</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24</a:t>
            </a:fld>
            <a:endParaRPr lang="en-US"/>
          </a:p>
        </p:txBody>
      </p:sp>
    </p:spTree>
    <p:extLst>
      <p:ext uri="{BB962C8B-B14F-4D97-AF65-F5344CB8AC3E}">
        <p14:creationId xmlns:p14="http://schemas.microsoft.com/office/powerpoint/2010/main" val="2808886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 Your Song – Billy Paul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27</a:t>
            </a:fld>
            <a:endParaRPr lang="en-US" dirty="0"/>
          </a:p>
        </p:txBody>
      </p:sp>
    </p:spTree>
    <p:extLst>
      <p:ext uri="{BB962C8B-B14F-4D97-AF65-F5344CB8AC3E}">
        <p14:creationId xmlns:p14="http://schemas.microsoft.com/office/powerpoint/2010/main" val="121412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A19495-C107-4B14-AB85-4C665A65F921}" type="slidenum">
              <a:rPr lang="en-US" smtClean="0"/>
              <a:t>2</a:t>
            </a:fld>
            <a:endParaRPr lang="en-US"/>
          </a:p>
        </p:txBody>
      </p:sp>
    </p:spTree>
    <p:extLst>
      <p:ext uri="{BB962C8B-B14F-4D97-AF65-F5344CB8AC3E}">
        <p14:creationId xmlns:p14="http://schemas.microsoft.com/office/powerpoint/2010/main" val="172131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will be accompanied with a fictional example.  </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28</a:t>
            </a:fld>
            <a:endParaRPr lang="en-US" dirty="0"/>
          </a:p>
        </p:txBody>
      </p:sp>
    </p:spTree>
    <p:extLst>
      <p:ext uri="{BB962C8B-B14F-4D97-AF65-F5344CB8AC3E}">
        <p14:creationId xmlns:p14="http://schemas.microsoft.com/office/powerpoint/2010/main" val="59234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 even need to submit</a:t>
            </a:r>
            <a:r>
              <a:rPr lang="en-US" baseline="0" dirty="0" smtClean="0"/>
              <a:t> anything for SWMM compliance?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29</a:t>
            </a:fld>
            <a:endParaRPr lang="en-US" dirty="0"/>
          </a:p>
        </p:txBody>
      </p:sp>
    </p:spTree>
    <p:extLst>
      <p:ext uri="{BB962C8B-B14F-4D97-AF65-F5344CB8AC3E}">
        <p14:creationId xmlns:p14="http://schemas.microsoft.com/office/powerpoint/2010/main" val="427865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31</a:t>
            </a:fld>
            <a:endParaRPr lang="en-US" dirty="0"/>
          </a:p>
        </p:txBody>
      </p:sp>
    </p:spTree>
    <p:extLst>
      <p:ext uri="{BB962C8B-B14F-4D97-AF65-F5344CB8AC3E}">
        <p14:creationId xmlns:p14="http://schemas.microsoft.com/office/powerpoint/2010/main" val="3168955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32</a:t>
            </a:fld>
            <a:endParaRPr lang="en-US" dirty="0"/>
          </a:p>
        </p:txBody>
      </p:sp>
    </p:spTree>
    <p:extLst>
      <p:ext uri="{BB962C8B-B14F-4D97-AF65-F5344CB8AC3E}">
        <p14:creationId xmlns:p14="http://schemas.microsoft.com/office/powerpoint/2010/main" val="119644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35</a:t>
            </a:fld>
            <a:endParaRPr lang="en-US" dirty="0"/>
          </a:p>
        </p:txBody>
      </p:sp>
    </p:spTree>
    <p:extLst>
      <p:ext uri="{BB962C8B-B14F-4D97-AF65-F5344CB8AC3E}">
        <p14:creationId xmlns:p14="http://schemas.microsoft.com/office/powerpoint/2010/main" val="79663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Requirements apply</a:t>
            </a:r>
            <a:r>
              <a:rPr lang="en-US" baseline="0" dirty="0" smtClean="0"/>
              <a:t> to a project.  Project Site and Site are for determining MRs for Redevelopment Projects.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37</a:t>
            </a:fld>
            <a:endParaRPr lang="en-US" dirty="0"/>
          </a:p>
        </p:txBody>
      </p:sp>
    </p:spTree>
    <p:extLst>
      <p:ext uri="{BB962C8B-B14F-4D97-AF65-F5344CB8AC3E}">
        <p14:creationId xmlns:p14="http://schemas.microsoft.com/office/powerpoint/2010/main" val="235406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part of a short plat or plat?  Use other Template.  As a developer are you developing a number of things in close proximity to this?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38</a:t>
            </a:fld>
            <a:endParaRPr lang="en-US" dirty="0"/>
          </a:p>
        </p:txBody>
      </p:sp>
    </p:spTree>
    <p:extLst>
      <p:ext uri="{BB962C8B-B14F-4D97-AF65-F5344CB8AC3E}">
        <p14:creationId xmlns:p14="http://schemas.microsoft.com/office/powerpoint/2010/main" val="301163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as big a deal for smaller projects whether</a:t>
            </a:r>
            <a:r>
              <a:rPr lang="en-US" baseline="0" dirty="0" smtClean="0"/>
              <a:t> or not these are appropriately categorized but you will see these words when looking to figure out your thresholds.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43</a:t>
            </a:fld>
            <a:endParaRPr lang="en-US" dirty="0"/>
          </a:p>
        </p:txBody>
      </p:sp>
    </p:spTree>
    <p:extLst>
      <p:ext uri="{BB962C8B-B14F-4D97-AF65-F5344CB8AC3E}">
        <p14:creationId xmlns:p14="http://schemas.microsoft.com/office/powerpoint/2010/main" val="4271561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44</a:t>
            </a:fld>
            <a:endParaRPr lang="en-US" dirty="0"/>
          </a:p>
        </p:txBody>
      </p:sp>
    </p:spTree>
    <p:extLst>
      <p:ext uri="{BB962C8B-B14F-4D97-AF65-F5344CB8AC3E}">
        <p14:creationId xmlns:p14="http://schemas.microsoft.com/office/powerpoint/2010/main" val="3401103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45</a:t>
            </a:fld>
            <a:endParaRPr lang="en-US" dirty="0"/>
          </a:p>
        </p:txBody>
      </p:sp>
    </p:spTree>
    <p:extLst>
      <p:ext uri="{BB962C8B-B14F-4D97-AF65-F5344CB8AC3E}">
        <p14:creationId xmlns:p14="http://schemas.microsoft.com/office/powerpoint/2010/main" val="325084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4</a:t>
            </a:fld>
            <a:endParaRPr lang="en-US"/>
          </a:p>
        </p:txBody>
      </p:sp>
    </p:spTree>
    <p:extLst>
      <p:ext uri="{BB962C8B-B14F-4D97-AF65-F5344CB8AC3E}">
        <p14:creationId xmlns:p14="http://schemas.microsoft.com/office/powerpoint/2010/main" val="3092333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answer was no</a:t>
            </a:r>
            <a:r>
              <a:rPr lang="en-US" baseline="0" dirty="0" smtClean="0"/>
              <a:t> – there is still a review to ensure no issues with downstream properties.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47</a:t>
            </a:fld>
            <a:endParaRPr lang="en-US" dirty="0"/>
          </a:p>
        </p:txBody>
      </p:sp>
    </p:spTree>
    <p:extLst>
      <p:ext uri="{BB962C8B-B14F-4D97-AF65-F5344CB8AC3E}">
        <p14:creationId xmlns:p14="http://schemas.microsoft.com/office/powerpoint/2010/main" val="1932182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Example Filled Out.</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50</a:t>
            </a:fld>
            <a:endParaRPr lang="en-US" dirty="0"/>
          </a:p>
        </p:txBody>
      </p:sp>
    </p:spTree>
    <p:extLst>
      <p:ext uri="{BB962C8B-B14F-4D97-AF65-F5344CB8AC3E}">
        <p14:creationId xmlns:p14="http://schemas.microsoft.com/office/powerpoint/2010/main" val="2140602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67</a:t>
            </a:fld>
            <a:endParaRPr lang="en-US" dirty="0"/>
          </a:p>
        </p:txBody>
      </p:sp>
    </p:spTree>
    <p:extLst>
      <p:ext uri="{BB962C8B-B14F-4D97-AF65-F5344CB8AC3E}">
        <p14:creationId xmlns:p14="http://schemas.microsoft.com/office/powerpoint/2010/main" val="1949885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68</a:t>
            </a:fld>
            <a:endParaRPr lang="en-US" dirty="0"/>
          </a:p>
        </p:txBody>
      </p:sp>
    </p:spTree>
    <p:extLst>
      <p:ext uri="{BB962C8B-B14F-4D97-AF65-F5344CB8AC3E}">
        <p14:creationId xmlns:p14="http://schemas.microsoft.com/office/powerpoint/2010/main" val="2555292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70</a:t>
            </a:fld>
            <a:endParaRPr lang="en-US" dirty="0"/>
          </a:p>
        </p:txBody>
      </p:sp>
    </p:spTree>
    <p:extLst>
      <p:ext uri="{BB962C8B-B14F-4D97-AF65-F5344CB8AC3E}">
        <p14:creationId xmlns:p14="http://schemas.microsoft.com/office/powerpoint/2010/main" val="3805347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71</a:t>
            </a:fld>
            <a:endParaRPr lang="en-US" dirty="0"/>
          </a:p>
        </p:txBody>
      </p:sp>
    </p:spTree>
    <p:extLst>
      <p:ext uri="{BB962C8B-B14F-4D97-AF65-F5344CB8AC3E}">
        <p14:creationId xmlns:p14="http://schemas.microsoft.com/office/powerpoint/2010/main" val="333656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definition</a:t>
            </a:r>
            <a:r>
              <a:rPr lang="en-US" baseline="0" dirty="0" smtClean="0"/>
              <a:t> of a project here!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74</a:t>
            </a:fld>
            <a:endParaRPr lang="en-US" dirty="0"/>
          </a:p>
        </p:txBody>
      </p:sp>
    </p:spTree>
    <p:extLst>
      <p:ext uri="{BB962C8B-B14F-4D97-AF65-F5344CB8AC3E}">
        <p14:creationId xmlns:p14="http://schemas.microsoft.com/office/powerpoint/2010/main" val="1382140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up table from website.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77</a:t>
            </a:fld>
            <a:endParaRPr lang="en-US" dirty="0"/>
          </a:p>
        </p:txBody>
      </p:sp>
    </p:spTree>
    <p:extLst>
      <p:ext uri="{BB962C8B-B14F-4D97-AF65-F5344CB8AC3E}">
        <p14:creationId xmlns:p14="http://schemas.microsoft.com/office/powerpoint/2010/main" val="2418882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up table from website.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78</a:t>
            </a:fld>
            <a:endParaRPr lang="en-US" dirty="0"/>
          </a:p>
        </p:txBody>
      </p:sp>
    </p:spTree>
    <p:extLst>
      <p:ext uri="{BB962C8B-B14F-4D97-AF65-F5344CB8AC3E}">
        <p14:creationId xmlns:p14="http://schemas.microsoft.com/office/powerpoint/2010/main" val="1069945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up table from website.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79</a:t>
            </a:fld>
            <a:endParaRPr lang="en-US" dirty="0"/>
          </a:p>
        </p:txBody>
      </p:sp>
    </p:spTree>
    <p:extLst>
      <p:ext uri="{BB962C8B-B14F-4D97-AF65-F5344CB8AC3E}">
        <p14:creationId xmlns:p14="http://schemas.microsoft.com/office/powerpoint/2010/main" val="184287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a:t>
            </a:fld>
            <a:endParaRPr lang="en-US" dirty="0"/>
          </a:p>
        </p:txBody>
      </p:sp>
    </p:spTree>
    <p:extLst>
      <p:ext uri="{BB962C8B-B14F-4D97-AF65-F5344CB8AC3E}">
        <p14:creationId xmlns:p14="http://schemas.microsoft.com/office/powerpoint/2010/main" val="2414411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80</a:t>
            </a:fld>
            <a:endParaRPr lang="en-US" dirty="0"/>
          </a:p>
        </p:txBody>
      </p:sp>
    </p:spTree>
    <p:extLst>
      <p:ext uri="{BB962C8B-B14F-4D97-AF65-F5344CB8AC3E}">
        <p14:creationId xmlns:p14="http://schemas.microsoft.com/office/powerpoint/2010/main" val="278990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84</a:t>
            </a:fld>
            <a:endParaRPr lang="en-US" dirty="0"/>
          </a:p>
        </p:txBody>
      </p:sp>
    </p:spTree>
    <p:extLst>
      <p:ext uri="{BB962C8B-B14F-4D97-AF65-F5344CB8AC3E}">
        <p14:creationId xmlns:p14="http://schemas.microsoft.com/office/powerpoint/2010/main" val="3917407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85</a:t>
            </a:fld>
            <a:endParaRPr lang="en-US" dirty="0"/>
          </a:p>
        </p:txBody>
      </p:sp>
    </p:spTree>
    <p:extLst>
      <p:ext uri="{BB962C8B-B14F-4D97-AF65-F5344CB8AC3E}">
        <p14:creationId xmlns:p14="http://schemas.microsoft.com/office/powerpoint/2010/main" val="876636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little time about industrial permit and demonstrative approach.</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91</a:t>
            </a:fld>
            <a:endParaRPr lang="en-US" dirty="0"/>
          </a:p>
        </p:txBody>
      </p:sp>
    </p:spTree>
    <p:extLst>
      <p:ext uri="{BB962C8B-B14F-4D97-AF65-F5344CB8AC3E}">
        <p14:creationId xmlns:p14="http://schemas.microsoft.com/office/powerpoint/2010/main" val="2180504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 be used alone for the LID Performance</a:t>
            </a:r>
            <a:r>
              <a:rPr lang="en-US" baseline="0" dirty="0" smtClean="0"/>
              <a:t> Standard.  Must also have continuous simulation modeling.</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105</a:t>
            </a:fld>
            <a:endParaRPr lang="en-US" dirty="0"/>
          </a:p>
        </p:txBody>
      </p:sp>
    </p:spTree>
    <p:extLst>
      <p:ext uri="{BB962C8B-B14F-4D97-AF65-F5344CB8AC3E}">
        <p14:creationId xmlns:p14="http://schemas.microsoft.com/office/powerpoint/2010/main" val="356134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107</a:t>
            </a:fld>
            <a:endParaRPr lang="en-US" dirty="0"/>
          </a:p>
        </p:txBody>
      </p:sp>
    </p:spTree>
    <p:extLst>
      <p:ext uri="{BB962C8B-B14F-4D97-AF65-F5344CB8AC3E}">
        <p14:creationId xmlns:p14="http://schemas.microsoft.com/office/powerpoint/2010/main" val="1957585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111</a:t>
            </a:fld>
            <a:endParaRPr lang="en-US" dirty="0"/>
          </a:p>
        </p:txBody>
      </p:sp>
    </p:spTree>
    <p:extLst>
      <p:ext uri="{BB962C8B-B14F-4D97-AF65-F5344CB8AC3E}">
        <p14:creationId xmlns:p14="http://schemas.microsoft.com/office/powerpoint/2010/main" val="2034876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114</a:t>
            </a:fld>
            <a:endParaRPr lang="en-US" dirty="0"/>
          </a:p>
        </p:txBody>
      </p:sp>
    </p:spTree>
    <p:extLst>
      <p:ext uri="{BB962C8B-B14F-4D97-AF65-F5344CB8AC3E}">
        <p14:creationId xmlns:p14="http://schemas.microsoft.com/office/powerpoint/2010/main" val="753624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Final Countdown - Styx</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115</a:t>
            </a:fld>
            <a:endParaRPr lang="en-US" dirty="0"/>
          </a:p>
        </p:txBody>
      </p:sp>
    </p:spTree>
    <p:extLst>
      <p:ext uri="{BB962C8B-B14F-4D97-AF65-F5344CB8AC3E}">
        <p14:creationId xmlns:p14="http://schemas.microsoft.com/office/powerpoint/2010/main" val="3061158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122</a:t>
            </a:fld>
            <a:endParaRPr lang="en-US" dirty="0"/>
          </a:p>
        </p:txBody>
      </p:sp>
    </p:spTree>
    <p:extLst>
      <p:ext uri="{BB962C8B-B14F-4D97-AF65-F5344CB8AC3E}">
        <p14:creationId xmlns:p14="http://schemas.microsoft.com/office/powerpoint/2010/main" val="147461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and Brenda</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a:t>
            </a:fld>
            <a:endParaRPr lang="en-US" dirty="0"/>
          </a:p>
        </p:txBody>
      </p:sp>
    </p:spTree>
    <p:extLst>
      <p:ext uri="{BB962C8B-B14F-4D97-AF65-F5344CB8AC3E}">
        <p14:creationId xmlns:p14="http://schemas.microsoft.com/office/powerpoint/2010/main" val="1265875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124</a:t>
            </a:fld>
            <a:endParaRPr lang="en-US" dirty="0"/>
          </a:p>
        </p:txBody>
      </p:sp>
    </p:spTree>
    <p:extLst>
      <p:ext uri="{BB962C8B-B14F-4D97-AF65-F5344CB8AC3E}">
        <p14:creationId xmlns:p14="http://schemas.microsoft.com/office/powerpoint/2010/main" val="166286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a:t>
            </a:fld>
            <a:endParaRPr lang="en-US" dirty="0"/>
          </a:p>
        </p:txBody>
      </p:sp>
    </p:spTree>
    <p:extLst>
      <p:ext uri="{BB962C8B-B14F-4D97-AF65-F5344CB8AC3E}">
        <p14:creationId xmlns:p14="http://schemas.microsoft.com/office/powerpoint/2010/main" val="261892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a:t>
            </a:fld>
            <a:endParaRPr lang="en-US" dirty="0"/>
          </a:p>
        </p:txBody>
      </p:sp>
    </p:spTree>
    <p:extLst>
      <p:ext uri="{BB962C8B-B14F-4D97-AF65-F5344CB8AC3E}">
        <p14:creationId xmlns:p14="http://schemas.microsoft.com/office/powerpoint/2010/main" val="94323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a:t>
            </a:fld>
            <a:endParaRPr lang="en-US" dirty="0"/>
          </a:p>
        </p:txBody>
      </p:sp>
    </p:spTree>
    <p:extLst>
      <p:ext uri="{BB962C8B-B14F-4D97-AF65-F5344CB8AC3E}">
        <p14:creationId xmlns:p14="http://schemas.microsoft.com/office/powerpoint/2010/main" val="14984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A19495-C107-4B14-AB85-4C665A65F921}" type="slidenum">
              <a:rPr lang="en-US" smtClean="0"/>
              <a:t>13</a:t>
            </a:fld>
            <a:endParaRPr lang="en-US"/>
          </a:p>
        </p:txBody>
      </p:sp>
    </p:spTree>
    <p:extLst>
      <p:ext uri="{BB962C8B-B14F-4D97-AF65-F5344CB8AC3E}">
        <p14:creationId xmlns:p14="http://schemas.microsoft.com/office/powerpoint/2010/main" val="113785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8" name="Slide Number Placeholder 7"/>
          <p:cNvSpPr>
            <a:spLocks noGrp="1"/>
          </p:cNvSpPr>
          <p:nvPr>
            <p:ph type="sldNum" sz="quarter" idx="11"/>
          </p:nvPr>
        </p:nvSpPr>
        <p:spPr/>
        <p:txBody>
          <a:bodyPr/>
          <a:lstStyle/>
          <a:p>
            <a:fld id="{BE26B29C-687A-4319-AE4C-AD50B7A8A6E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0979C-C4B0-408B-9E8C-85CDD976FD99}"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1FF78-AD8B-4687-833C-FCA46DB071BB}" type="slidenum">
              <a:rPr lang="en-US" smtClean="0"/>
              <a:t>‹#›</a:t>
            </a:fld>
            <a:endParaRPr lang="en-US"/>
          </a:p>
        </p:txBody>
      </p:sp>
    </p:spTree>
    <p:extLst>
      <p:ext uri="{BB962C8B-B14F-4D97-AF65-F5344CB8AC3E}">
        <p14:creationId xmlns:p14="http://schemas.microsoft.com/office/powerpoint/2010/main" val="323756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26B29C-687A-4319-AE4C-AD50B7A8A6E7}"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CD3C0-C84E-4D8A-AFF7-2FD386ABB6F9}"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CFCD3C0-C84E-4D8A-AFF7-2FD386ABB6F9}" type="datetimeFigureOut">
              <a:rPr lang="en-US" smtClean="0"/>
              <a:t>6/16/2021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26B29C-687A-4319-AE4C-AD50B7A8A6E7}"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29"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cityoftacoma.org/stormwatermanual_template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cityoftacoma.org/stormwatermanual_templat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1Y3740YzOc" TargetMode="External"/><Relationship Id="rId2" Type="http://schemas.openxmlformats.org/officeDocument/2006/relationships/hyperlink" Target="https://www.youtube.com/watch?v=omUuWxP8YFU"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cityoftacoma.org/stormwatermanual_templates"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hyperlink" Target="mailto:sitedevelopment@cityoftacoma.org" TargetMode="External"/><Relationship Id="rId3" Type="http://schemas.openxmlformats.org/officeDocument/2006/relationships/hyperlink" Target="http://www.cityoftacoma.org/stormwatermanual" TargetMode="External"/><Relationship Id="rId7" Type="http://schemas.openxmlformats.org/officeDocument/2006/relationships/hyperlink" Target="mailto:cjohnso2@cityoftacoma.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breifsnyder@cityoftacoma.org" TargetMode="External"/><Relationship Id="rId5" Type="http://schemas.openxmlformats.org/officeDocument/2006/relationships/hyperlink" Target="mailto:ckuntz@cityoftacoma.org" TargetMode="External"/><Relationship Id="rId4" Type="http://schemas.openxmlformats.org/officeDocument/2006/relationships/hyperlink" Target="mailto:mhoppin@cityoftacoma.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mhoppin@cityoftacoma.org" TargetMode="External"/><Relationship Id="rId2" Type="http://schemas.openxmlformats.org/officeDocument/2006/relationships/hyperlink" Target="http://www.cityoftacoma.org/stormwatermanual_templat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oria.wa.gov/site/alias__oria/permitting_our_permitting_services/347/our_permitting_services.aspx" TargetMode="External"/><Relationship Id="rId2" Type="http://schemas.openxmlformats.org/officeDocument/2006/relationships/hyperlink" Target="https://ecology.wa.gov/Regulations-Permits/Permits-certifications/Overview-of-permitting"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tacomapermits.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862322"/>
          </a:xfrm>
        </p:spPr>
        <p:txBody>
          <a:bodyPr wrap="square">
            <a:spAutoFit/>
          </a:bodyPr>
          <a:lstStyle/>
          <a:p>
            <a:r>
              <a:rPr lang="en-US" sz="6000" dirty="0" smtClean="0"/>
              <a:t>City of Tacoma 2021 Stormwater Management Manual</a:t>
            </a:r>
            <a:endParaRPr lang="en-US" sz="6000" dirty="0"/>
          </a:p>
        </p:txBody>
      </p:sp>
      <p:sp>
        <p:nvSpPr>
          <p:cNvPr id="3" name="Subtitle 2"/>
          <p:cNvSpPr>
            <a:spLocks noGrp="1"/>
          </p:cNvSpPr>
          <p:nvPr>
            <p:ph type="subTitle" idx="1"/>
          </p:nvPr>
        </p:nvSpPr>
        <p:spPr/>
        <p:txBody>
          <a:bodyPr/>
          <a:lstStyle/>
          <a:p>
            <a:r>
              <a:rPr lang="en-US" b="1" dirty="0" smtClean="0">
                <a:solidFill>
                  <a:schemeClr val="tx1"/>
                </a:solidFill>
              </a:rPr>
              <a:t>June 2021</a:t>
            </a:r>
            <a:endParaRPr lang="en-US" b="1" dirty="0">
              <a:solidFill>
                <a:schemeClr val="tx1"/>
              </a:solidFill>
            </a:endParaRPr>
          </a:p>
        </p:txBody>
      </p:sp>
    </p:spTree>
    <p:extLst>
      <p:ext uri="{BB962C8B-B14F-4D97-AF65-F5344CB8AC3E}">
        <p14:creationId xmlns:p14="http://schemas.microsoft.com/office/powerpoint/2010/main" val="1176575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 is Also…</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A </a:t>
            </a:r>
            <a:r>
              <a:rPr lang="en-US" b="1" u="sng" dirty="0" smtClean="0">
                <a:solidFill>
                  <a:schemeClr val="tx1"/>
                </a:solidFill>
              </a:rPr>
              <a:t>lot </a:t>
            </a:r>
            <a:r>
              <a:rPr lang="en-US" b="1" dirty="0" smtClean="0">
                <a:solidFill>
                  <a:schemeClr val="tx1"/>
                </a:solidFill>
              </a:rPr>
              <a:t>of information</a:t>
            </a:r>
          </a:p>
          <a:p>
            <a:r>
              <a:rPr lang="en-US" b="1" dirty="0" smtClean="0">
                <a:solidFill>
                  <a:schemeClr val="tx1"/>
                </a:solidFill>
              </a:rPr>
              <a:t>A lot of jargon</a:t>
            </a:r>
          </a:p>
          <a:p>
            <a:r>
              <a:rPr lang="en-US" b="1" dirty="0" smtClean="0">
                <a:solidFill>
                  <a:schemeClr val="tx1"/>
                </a:solidFill>
              </a:rPr>
              <a:t>An attempt to distill 1000 pages to something slightly more manageable.</a:t>
            </a:r>
          </a:p>
          <a:p>
            <a:r>
              <a:rPr lang="en-US" b="1" dirty="0" smtClean="0">
                <a:solidFill>
                  <a:schemeClr val="tx1"/>
                </a:solidFill>
              </a:rPr>
              <a:t>Going to be available online as a resource.</a:t>
            </a:r>
          </a:p>
          <a:p>
            <a:r>
              <a:rPr lang="en-US" b="1" dirty="0" smtClean="0">
                <a:solidFill>
                  <a:schemeClr val="tx1"/>
                </a:solidFill>
              </a:rPr>
              <a:t>Only one additional resource</a:t>
            </a:r>
          </a:p>
          <a:p>
            <a:pPr lvl="1"/>
            <a:r>
              <a:rPr lang="en-US" b="1" dirty="0" smtClean="0">
                <a:solidFill>
                  <a:schemeClr val="tx1"/>
                </a:solidFill>
              </a:rPr>
              <a:t>The SWMM itself</a:t>
            </a:r>
          </a:p>
          <a:p>
            <a:pPr lvl="1"/>
            <a:r>
              <a:rPr lang="en-US" b="1" dirty="0" smtClean="0">
                <a:solidFill>
                  <a:schemeClr val="tx1"/>
                </a:solidFill>
              </a:rPr>
              <a:t>Tip Sheets</a:t>
            </a:r>
          </a:p>
          <a:p>
            <a:pPr lvl="1"/>
            <a:r>
              <a:rPr lang="en-US" b="1" dirty="0" smtClean="0">
                <a:solidFill>
                  <a:schemeClr val="tx1"/>
                </a:solidFill>
              </a:rPr>
              <a:t>City staff!</a:t>
            </a:r>
          </a:p>
          <a:p>
            <a:endParaRPr lang="en-US" dirty="0"/>
          </a:p>
        </p:txBody>
      </p:sp>
    </p:spTree>
    <p:extLst>
      <p:ext uri="{BB962C8B-B14F-4D97-AF65-F5344CB8AC3E}">
        <p14:creationId xmlns:p14="http://schemas.microsoft.com/office/powerpoint/2010/main" val="14970545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dirty="0" smtClean="0"/>
              <a:t>The List Approach Table</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3815872288"/>
              </p:ext>
            </p:extLst>
          </p:nvPr>
        </p:nvGraphicFramePr>
        <p:xfrm>
          <a:off x="1295400" y="1066800"/>
          <a:ext cx="6246495" cy="5293996"/>
        </p:xfrm>
        <a:graphic>
          <a:graphicData uri="http://schemas.openxmlformats.org/drawingml/2006/table">
            <a:tbl>
              <a:tblPr firstRow="1" firstCol="1" bandRow="1">
                <a:tableStyleId>{5C22544A-7EE6-4342-B048-85BDC9FD1C3A}</a:tableStyleId>
              </a:tblPr>
              <a:tblGrid>
                <a:gridCol w="1979993">
                  <a:extLst>
                    <a:ext uri="{9D8B030D-6E8A-4147-A177-3AD203B41FA5}">
                      <a16:colId xmlns:a16="http://schemas.microsoft.com/office/drawing/2014/main" val="2122305792"/>
                    </a:ext>
                  </a:extLst>
                </a:gridCol>
                <a:gridCol w="1141251">
                  <a:extLst>
                    <a:ext uri="{9D8B030D-6E8A-4147-A177-3AD203B41FA5}">
                      <a16:colId xmlns:a16="http://schemas.microsoft.com/office/drawing/2014/main" val="3387823469"/>
                    </a:ext>
                  </a:extLst>
                </a:gridCol>
                <a:gridCol w="1980661">
                  <a:extLst>
                    <a:ext uri="{9D8B030D-6E8A-4147-A177-3AD203B41FA5}">
                      <a16:colId xmlns:a16="http://schemas.microsoft.com/office/drawing/2014/main" val="4228768823"/>
                    </a:ext>
                  </a:extLst>
                </a:gridCol>
                <a:gridCol w="1144590">
                  <a:extLst>
                    <a:ext uri="{9D8B030D-6E8A-4147-A177-3AD203B41FA5}">
                      <a16:colId xmlns:a16="http://schemas.microsoft.com/office/drawing/2014/main" val="3466581595"/>
                    </a:ext>
                  </a:extLst>
                </a:gridCol>
              </a:tblGrid>
              <a:tr h="283370">
                <a:tc gridSpan="4">
                  <a:txBody>
                    <a:bodyPr/>
                    <a:lstStyle/>
                    <a:p>
                      <a:pPr marL="0" marR="0" algn="ctr">
                        <a:lnSpc>
                          <a:spcPct val="107000"/>
                        </a:lnSpc>
                        <a:spcBef>
                          <a:spcPts val="0"/>
                        </a:spcBef>
                        <a:spcAft>
                          <a:spcPts val="0"/>
                        </a:spcAft>
                      </a:pPr>
                      <a:r>
                        <a:rPr lang="en-US" sz="1100">
                          <a:effectLst/>
                        </a:rPr>
                        <a:t>Surface Type: Roofs</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4462268"/>
                  </a:ext>
                </a:extLst>
              </a:tr>
              <a:tr h="194126">
                <a:tc gridSpan="2">
                  <a:txBody>
                    <a:bodyPr/>
                    <a:lstStyle/>
                    <a:p>
                      <a:pPr marL="0" marR="0">
                        <a:lnSpc>
                          <a:spcPct val="107000"/>
                        </a:lnSpc>
                        <a:spcBef>
                          <a:spcPts val="0"/>
                        </a:spcBef>
                        <a:spcAft>
                          <a:spcPts val="0"/>
                        </a:spcAft>
                      </a:pPr>
                      <a:r>
                        <a:rPr lang="en-US" sz="1100">
                          <a:effectLst/>
                        </a:rPr>
                        <a:t>Not Flow Control Exempt</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100">
                          <a:effectLst/>
                        </a:rPr>
                        <a:t>Flow Control Exempt</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10386086"/>
                  </a:ext>
                </a:extLst>
              </a:tr>
              <a:tr h="2017163">
                <a:tc>
                  <a:txBody>
                    <a:bodyPr/>
                    <a:lstStyle/>
                    <a:p>
                      <a:pPr marL="0" marR="0">
                        <a:lnSpc>
                          <a:spcPct val="107000"/>
                        </a:lnSpc>
                        <a:spcBef>
                          <a:spcPts val="0"/>
                        </a:spcBef>
                        <a:spcAft>
                          <a:spcPts val="0"/>
                        </a:spcAft>
                      </a:pPr>
                      <a:r>
                        <a:rPr lang="en-US" sz="1100" dirty="0">
                          <a:effectLst/>
                        </a:rPr>
                        <a:t>Analyze Each BMP in the order listed below.  Where there is more than one BMP listed, put a checkmark next to the one analyzed.  If a BMP is feasible, that BMP must be used and it is not necessary to analyze other BMPs for feasibility.</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Is BMP Feasible?  </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Analyze each BMP in the order listed below.  If a BMP is feasible, that BMP must be used and it is not necessary to analyze other BMPs for feasibility.</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Is BMP Feasible?  </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8259769"/>
                  </a:ext>
                </a:extLst>
              </a:tr>
              <a:tr h="1003847">
                <a:tc>
                  <a:txBody>
                    <a:bodyPr/>
                    <a:lstStyle/>
                    <a:p>
                      <a:pPr marL="342900" marR="0" lvl="0" indent="-342900">
                        <a:lnSpc>
                          <a:spcPct val="107000"/>
                        </a:lnSpc>
                        <a:spcBef>
                          <a:spcPts val="0"/>
                        </a:spcBef>
                        <a:spcAft>
                          <a:spcPts val="0"/>
                        </a:spcAft>
                        <a:buFont typeface="+mj-lt"/>
                        <a:buAutoNum type="arabicPeriod"/>
                      </a:pPr>
                      <a:r>
                        <a:rPr lang="en-US" sz="1100">
                          <a:effectLst/>
                        </a:rPr>
                        <a:t>Choose One:</a:t>
                      </a:r>
                    </a:p>
                    <a:p>
                      <a:pPr marL="0" marR="0">
                        <a:lnSpc>
                          <a:spcPct val="107000"/>
                        </a:lnSpc>
                        <a:spcBef>
                          <a:spcPts val="0"/>
                        </a:spcBef>
                        <a:spcAft>
                          <a:spcPts val="0"/>
                        </a:spcAft>
                      </a:pPr>
                      <a:r>
                        <a:rPr lang="en-US" sz="1100">
                          <a:effectLst/>
                        </a:rPr>
                        <a:t>☐ BMP L614: Full Dispersion </a:t>
                      </a:r>
                      <a:r>
                        <a:rPr lang="en-US" sz="1100" u="sng">
                          <a:effectLst/>
                        </a:rPr>
                        <a:t>or</a:t>
                      </a:r>
                      <a:endParaRPr lang="en-US" sz="1100">
                        <a:effectLst/>
                      </a:endParaRPr>
                    </a:p>
                    <a:p>
                      <a:pPr marL="0" marR="0">
                        <a:lnSpc>
                          <a:spcPct val="107000"/>
                        </a:lnSpc>
                        <a:spcBef>
                          <a:spcPts val="0"/>
                        </a:spcBef>
                        <a:spcAft>
                          <a:spcPts val="0"/>
                        </a:spcAft>
                      </a:pPr>
                      <a:r>
                        <a:rPr lang="en-US" sz="1100">
                          <a:effectLst/>
                        </a:rPr>
                        <a:t>☐ BMP L602: Downspout Full Infiltration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100">
                          <a:effectLst/>
                        </a:rPr>
                        <a:t>BMP L602: Downspout Full Infiltration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6877133"/>
                  </a:ext>
                </a:extLst>
              </a:tr>
              <a:tr h="800825">
                <a:tc>
                  <a:txBody>
                    <a:bodyPr/>
                    <a:lstStyle/>
                    <a:p>
                      <a:pPr marL="342900" marR="0" lvl="0" indent="-342900">
                        <a:lnSpc>
                          <a:spcPct val="107000"/>
                        </a:lnSpc>
                        <a:spcBef>
                          <a:spcPts val="0"/>
                        </a:spcBef>
                        <a:spcAft>
                          <a:spcPts val="0"/>
                        </a:spcAft>
                        <a:buFont typeface="+mj-lt"/>
                        <a:buAutoNum type="arabicPeriod"/>
                      </a:pPr>
                      <a:r>
                        <a:rPr lang="en-US" sz="1100">
                          <a:effectLst/>
                        </a:rPr>
                        <a:t>Choose One:</a:t>
                      </a:r>
                    </a:p>
                    <a:p>
                      <a:pPr marL="0" marR="0">
                        <a:lnSpc>
                          <a:spcPct val="107000"/>
                        </a:lnSpc>
                        <a:spcBef>
                          <a:spcPts val="0"/>
                        </a:spcBef>
                        <a:spcAft>
                          <a:spcPts val="0"/>
                        </a:spcAft>
                      </a:pPr>
                      <a:r>
                        <a:rPr lang="en-US" sz="1100">
                          <a:effectLst/>
                        </a:rPr>
                        <a:t>☐ BMP L601: Rain Gardens </a:t>
                      </a:r>
                      <a:r>
                        <a:rPr lang="en-US" sz="1100" u="sng">
                          <a:effectLst/>
                        </a:rPr>
                        <a:t>or</a:t>
                      </a:r>
                      <a:endParaRPr lang="en-US" sz="1100">
                        <a:effectLst/>
                      </a:endParaRPr>
                    </a:p>
                    <a:p>
                      <a:pPr marL="0" marR="0">
                        <a:lnSpc>
                          <a:spcPct val="107000"/>
                        </a:lnSpc>
                        <a:spcBef>
                          <a:spcPts val="0"/>
                        </a:spcBef>
                        <a:spcAft>
                          <a:spcPts val="0"/>
                        </a:spcAft>
                      </a:pPr>
                      <a:r>
                        <a:rPr lang="en-US" sz="1100">
                          <a:effectLst/>
                        </a:rPr>
                        <a:t>☐ BMP L630: Bioretention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startAt="2"/>
                      </a:pPr>
                      <a:r>
                        <a:rPr lang="en-US" sz="1100">
                          <a:effectLst/>
                        </a:rPr>
                        <a:t>BMP L603: Downspout Dispersion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3494766"/>
                  </a:ext>
                </a:extLst>
              </a:tr>
              <a:tr h="598521">
                <a:tc>
                  <a:txBody>
                    <a:bodyPr/>
                    <a:lstStyle/>
                    <a:p>
                      <a:pPr marL="342900" marR="0" lvl="0" indent="-342900">
                        <a:lnSpc>
                          <a:spcPct val="107000"/>
                        </a:lnSpc>
                        <a:spcBef>
                          <a:spcPts val="0"/>
                        </a:spcBef>
                        <a:spcAft>
                          <a:spcPts val="0"/>
                        </a:spcAft>
                        <a:buFont typeface="+mj-lt"/>
                        <a:buAutoNum type="arabicPeriod"/>
                      </a:pPr>
                      <a:r>
                        <a:rPr lang="en-US" sz="1100">
                          <a:effectLst/>
                        </a:rPr>
                        <a:t>BMP L603: Downspout Dispersion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startAt="2"/>
                      </a:pPr>
                      <a:r>
                        <a:rPr lang="en-US" sz="1100">
                          <a:effectLst/>
                        </a:rPr>
                        <a:t>BMP L604: Perforated Stub-Out Connections</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7163888"/>
                  </a:ext>
                </a:extLst>
              </a:tr>
              <a:tr h="396144">
                <a:tc>
                  <a:txBody>
                    <a:bodyPr/>
                    <a:lstStyle/>
                    <a:p>
                      <a:pPr marL="342900" marR="0" lvl="0" indent="-342900">
                        <a:lnSpc>
                          <a:spcPct val="107000"/>
                        </a:lnSpc>
                        <a:spcBef>
                          <a:spcPts val="0"/>
                        </a:spcBef>
                        <a:spcAft>
                          <a:spcPts val="0"/>
                        </a:spcAft>
                        <a:buFont typeface="+mj-lt"/>
                        <a:buAutoNum type="arabicPeriod"/>
                      </a:pPr>
                      <a:r>
                        <a:rPr lang="en-US" sz="1100">
                          <a:effectLst/>
                        </a:rPr>
                        <a:t>BMP L604: Perforated Stub-Out Connection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21971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9008472"/>
                  </a:ext>
                </a:extLst>
              </a:tr>
            </a:tbl>
          </a:graphicData>
        </a:graphic>
      </p:graphicFrame>
      <p:sp>
        <p:nvSpPr>
          <p:cNvPr id="7"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1654222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dirty="0" smtClean="0"/>
              <a:t>The List Approach Table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219032936"/>
              </p:ext>
            </p:extLst>
          </p:nvPr>
        </p:nvGraphicFramePr>
        <p:xfrm>
          <a:off x="1219198" y="685800"/>
          <a:ext cx="6096001" cy="5717819"/>
        </p:xfrm>
        <a:graphic>
          <a:graphicData uri="http://schemas.openxmlformats.org/drawingml/2006/table">
            <a:tbl>
              <a:tblPr firstRow="1" firstCol="1" bandRow="1">
                <a:tableStyleId>{5C22544A-7EE6-4342-B048-85BDC9FD1C3A}</a:tableStyleId>
              </a:tblPr>
              <a:tblGrid>
                <a:gridCol w="1932290">
                  <a:extLst>
                    <a:ext uri="{9D8B030D-6E8A-4147-A177-3AD203B41FA5}">
                      <a16:colId xmlns:a16="http://schemas.microsoft.com/office/drawing/2014/main" val="3197202461"/>
                    </a:ext>
                  </a:extLst>
                </a:gridCol>
                <a:gridCol w="1113755">
                  <a:extLst>
                    <a:ext uri="{9D8B030D-6E8A-4147-A177-3AD203B41FA5}">
                      <a16:colId xmlns:a16="http://schemas.microsoft.com/office/drawing/2014/main" val="2744224496"/>
                    </a:ext>
                  </a:extLst>
                </a:gridCol>
                <a:gridCol w="1932942">
                  <a:extLst>
                    <a:ext uri="{9D8B030D-6E8A-4147-A177-3AD203B41FA5}">
                      <a16:colId xmlns:a16="http://schemas.microsoft.com/office/drawing/2014/main" val="1115791544"/>
                    </a:ext>
                  </a:extLst>
                </a:gridCol>
                <a:gridCol w="1117014">
                  <a:extLst>
                    <a:ext uri="{9D8B030D-6E8A-4147-A177-3AD203B41FA5}">
                      <a16:colId xmlns:a16="http://schemas.microsoft.com/office/drawing/2014/main" val="2307279550"/>
                    </a:ext>
                  </a:extLst>
                </a:gridCol>
              </a:tblGrid>
              <a:tr h="197249">
                <a:tc gridSpan="4">
                  <a:txBody>
                    <a:bodyPr/>
                    <a:lstStyle/>
                    <a:p>
                      <a:pPr marL="0" marR="0" algn="ctr">
                        <a:lnSpc>
                          <a:spcPct val="107000"/>
                        </a:lnSpc>
                        <a:spcBef>
                          <a:spcPts val="0"/>
                        </a:spcBef>
                        <a:spcAft>
                          <a:spcPts val="0"/>
                        </a:spcAft>
                      </a:pPr>
                      <a:r>
                        <a:rPr lang="en-US" sz="800">
                          <a:effectLst/>
                        </a:rPr>
                        <a:t>Surface Type: Other Hard Surfaces</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3928158"/>
                  </a:ext>
                </a:extLst>
              </a:tr>
              <a:tr h="143247">
                <a:tc gridSpan="2">
                  <a:txBody>
                    <a:bodyPr/>
                    <a:lstStyle/>
                    <a:p>
                      <a:pPr marL="0" marR="0">
                        <a:lnSpc>
                          <a:spcPct val="107000"/>
                        </a:lnSpc>
                        <a:spcBef>
                          <a:spcPts val="0"/>
                        </a:spcBef>
                        <a:spcAft>
                          <a:spcPts val="0"/>
                        </a:spcAft>
                      </a:pPr>
                      <a:r>
                        <a:rPr lang="en-US" sz="800">
                          <a:effectLst/>
                        </a:rPr>
                        <a:t>Not Flow Control Exempt</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hMerge="1">
                  <a:txBody>
                    <a:bodyPr/>
                    <a:lstStyle/>
                    <a:p>
                      <a:endParaRPr lang="en-US"/>
                    </a:p>
                  </a:txBody>
                  <a:tcPr/>
                </a:tc>
                <a:tc gridSpan="2">
                  <a:txBody>
                    <a:bodyPr/>
                    <a:lstStyle/>
                    <a:p>
                      <a:pPr marL="0" marR="0">
                        <a:lnSpc>
                          <a:spcPct val="107000"/>
                        </a:lnSpc>
                        <a:spcBef>
                          <a:spcPts val="0"/>
                        </a:spcBef>
                        <a:spcAft>
                          <a:spcPts val="0"/>
                        </a:spcAft>
                      </a:pPr>
                      <a:r>
                        <a:rPr lang="en-US" sz="800">
                          <a:effectLst/>
                        </a:rPr>
                        <a:t>Flow Control Exempt</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hMerge="1">
                  <a:txBody>
                    <a:bodyPr/>
                    <a:lstStyle/>
                    <a:p>
                      <a:endParaRPr lang="en-US"/>
                    </a:p>
                  </a:txBody>
                  <a:tcPr/>
                </a:tc>
                <a:extLst>
                  <a:ext uri="{0D108BD9-81ED-4DB2-BD59-A6C34878D82A}">
                    <a16:rowId xmlns:a16="http://schemas.microsoft.com/office/drawing/2014/main" val="300573896"/>
                  </a:ext>
                </a:extLst>
              </a:tr>
              <a:tr h="2330498">
                <a:tc>
                  <a:txBody>
                    <a:bodyPr/>
                    <a:lstStyle/>
                    <a:p>
                      <a:pPr marL="0" marR="0">
                        <a:lnSpc>
                          <a:spcPct val="107000"/>
                        </a:lnSpc>
                        <a:spcBef>
                          <a:spcPts val="0"/>
                        </a:spcBef>
                        <a:spcAft>
                          <a:spcPts val="0"/>
                        </a:spcAft>
                      </a:pPr>
                      <a:r>
                        <a:rPr lang="en-US" sz="800">
                          <a:effectLst/>
                        </a:rPr>
                        <a:t>Analyze Each BMP in the order listed below.  Where there is more than one BMP listed, put a checkmark next to the one analyzed.  If a BMP is feasible, that BMP must be used and it is not necessary to analyze other BMPs for feasibility.</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Is BMP Feasible?  </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457200" marR="0">
                        <a:lnSpc>
                          <a:spcPct val="107000"/>
                        </a:lnSpc>
                        <a:spcBef>
                          <a:spcPts val="0"/>
                        </a:spcBef>
                        <a:spcAft>
                          <a:spcPts val="0"/>
                        </a:spcAft>
                      </a:pPr>
                      <a:r>
                        <a:rPr lang="en-US" sz="800">
                          <a:effectLst/>
                        </a:rPr>
                        <a:t>Analyze Each BMP in the order listed below.  Where there is more than one BMP listed, put a checkmark next to the one analyzed.  If a BMP is feasible, that BMP must be used and it is not necessary to analyze other BMPs for feasibility.</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Is BMP Feasible?  </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extLst>
                  <a:ext uri="{0D108BD9-81ED-4DB2-BD59-A6C34878D82A}">
                    <a16:rowId xmlns:a16="http://schemas.microsoft.com/office/drawing/2014/main" val="2216326778"/>
                  </a:ext>
                </a:extLst>
              </a:tr>
              <a:tr h="870115">
                <a:tc>
                  <a:txBody>
                    <a:bodyPr/>
                    <a:lstStyle/>
                    <a:p>
                      <a:pPr marL="342900" marR="0" lvl="0" indent="-342900">
                        <a:lnSpc>
                          <a:spcPct val="107000"/>
                        </a:lnSpc>
                        <a:spcBef>
                          <a:spcPts val="0"/>
                        </a:spcBef>
                        <a:spcAft>
                          <a:spcPts val="0"/>
                        </a:spcAft>
                        <a:buFont typeface="+mj-lt"/>
                        <a:buAutoNum type="arabicPeriod"/>
                      </a:pPr>
                      <a:r>
                        <a:rPr lang="en-US" sz="800">
                          <a:effectLst/>
                        </a:rPr>
                        <a:t>BMP L614: Full Dispersion</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 Yes</a:t>
                      </a:r>
                    </a:p>
                    <a:p>
                      <a:pPr marL="0" marR="0">
                        <a:lnSpc>
                          <a:spcPct val="107000"/>
                        </a:lnSpc>
                        <a:spcBef>
                          <a:spcPts val="0"/>
                        </a:spcBef>
                        <a:spcAft>
                          <a:spcPts val="0"/>
                        </a:spcAft>
                      </a:pPr>
                      <a:r>
                        <a:rPr lang="en-US" sz="800">
                          <a:effectLst/>
                        </a:rPr>
                        <a:t>☐ No</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342900" marR="0" lvl="0" indent="-342900">
                        <a:lnSpc>
                          <a:spcPct val="107000"/>
                        </a:lnSpc>
                        <a:spcBef>
                          <a:spcPts val="0"/>
                        </a:spcBef>
                        <a:spcAft>
                          <a:spcPts val="0"/>
                        </a:spcAft>
                        <a:buFont typeface="+mj-lt"/>
                        <a:buAutoNum type="arabicPeriod"/>
                      </a:pPr>
                      <a:r>
                        <a:rPr lang="en-US" sz="800">
                          <a:effectLst/>
                        </a:rPr>
                        <a:t>Choose One:</a:t>
                      </a:r>
                    </a:p>
                    <a:p>
                      <a:pPr marL="0" marR="0">
                        <a:lnSpc>
                          <a:spcPct val="107000"/>
                        </a:lnSpc>
                        <a:spcBef>
                          <a:spcPts val="0"/>
                        </a:spcBef>
                        <a:spcAft>
                          <a:spcPts val="0"/>
                        </a:spcAft>
                      </a:pPr>
                      <a:r>
                        <a:rPr lang="en-US" sz="800">
                          <a:effectLst/>
                        </a:rPr>
                        <a:t>☐ BMP L612: Sheet Flow Dispersion, </a:t>
                      </a:r>
                      <a:r>
                        <a:rPr lang="en-US" sz="800" u="sng">
                          <a:effectLst/>
                        </a:rPr>
                        <a:t>or</a:t>
                      </a:r>
                      <a:endParaRPr lang="en-US" sz="800">
                        <a:effectLst/>
                      </a:endParaRPr>
                    </a:p>
                    <a:p>
                      <a:pPr marL="457200" marR="0">
                        <a:lnSpc>
                          <a:spcPct val="107000"/>
                        </a:lnSpc>
                        <a:spcBef>
                          <a:spcPts val="0"/>
                        </a:spcBef>
                        <a:spcAft>
                          <a:spcPts val="0"/>
                        </a:spcAft>
                      </a:pPr>
                      <a:r>
                        <a:rPr lang="en-US" sz="800">
                          <a:effectLst/>
                        </a:rPr>
                        <a:t>☐ BMP L611: Concentrated Flow Dispersion</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 Yes</a:t>
                      </a:r>
                    </a:p>
                    <a:p>
                      <a:pPr marL="0" marR="0">
                        <a:lnSpc>
                          <a:spcPct val="107000"/>
                        </a:lnSpc>
                        <a:spcBef>
                          <a:spcPts val="0"/>
                        </a:spcBef>
                        <a:spcAft>
                          <a:spcPts val="0"/>
                        </a:spcAft>
                      </a:pPr>
                      <a:r>
                        <a:rPr lang="en-US" sz="800">
                          <a:effectLst/>
                        </a:rPr>
                        <a:t>☐ No</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extLst>
                  <a:ext uri="{0D108BD9-81ED-4DB2-BD59-A6C34878D82A}">
                    <a16:rowId xmlns:a16="http://schemas.microsoft.com/office/drawing/2014/main" val="1997148794"/>
                  </a:ext>
                </a:extLst>
              </a:tr>
              <a:tr h="1307306">
                <a:tc>
                  <a:txBody>
                    <a:bodyPr/>
                    <a:lstStyle/>
                    <a:p>
                      <a:pPr marL="342900" marR="0" lvl="0" indent="-342900">
                        <a:lnSpc>
                          <a:spcPct val="107000"/>
                        </a:lnSpc>
                        <a:spcBef>
                          <a:spcPts val="0"/>
                        </a:spcBef>
                        <a:spcAft>
                          <a:spcPts val="0"/>
                        </a:spcAft>
                        <a:buFont typeface="+mj-lt"/>
                        <a:buAutoNum type="arabicPeriod"/>
                      </a:pPr>
                      <a:r>
                        <a:rPr lang="en-US" sz="800">
                          <a:effectLst/>
                        </a:rPr>
                        <a:t>Choose One:</a:t>
                      </a:r>
                    </a:p>
                    <a:p>
                      <a:pPr marL="0" marR="0">
                        <a:lnSpc>
                          <a:spcPct val="107000"/>
                        </a:lnSpc>
                        <a:spcBef>
                          <a:spcPts val="0"/>
                        </a:spcBef>
                        <a:spcAft>
                          <a:spcPts val="0"/>
                        </a:spcAft>
                      </a:pPr>
                      <a:r>
                        <a:rPr lang="en-US" sz="800">
                          <a:effectLst/>
                        </a:rPr>
                        <a:t>☐ BMP L633: Permeable Pavement, </a:t>
                      </a:r>
                      <a:r>
                        <a:rPr lang="en-US" sz="800" u="sng">
                          <a:effectLst/>
                        </a:rPr>
                        <a:t>or</a:t>
                      </a:r>
                      <a:endParaRPr lang="en-US" sz="800">
                        <a:effectLst/>
                      </a:endParaRPr>
                    </a:p>
                    <a:p>
                      <a:pPr marL="0" marR="0">
                        <a:lnSpc>
                          <a:spcPct val="107000"/>
                        </a:lnSpc>
                        <a:spcBef>
                          <a:spcPts val="0"/>
                        </a:spcBef>
                        <a:spcAft>
                          <a:spcPts val="0"/>
                        </a:spcAft>
                      </a:pPr>
                      <a:r>
                        <a:rPr lang="en-US" sz="800">
                          <a:effectLst/>
                        </a:rPr>
                        <a:t>☐ BMP T1050: Compost-Amended Vegetated Filter Strip (CAVFS), </a:t>
                      </a:r>
                      <a:r>
                        <a:rPr lang="en-US" sz="800" u="sng">
                          <a:effectLst/>
                        </a:rPr>
                        <a:t>or</a:t>
                      </a:r>
                      <a:endParaRPr lang="en-US" sz="800">
                        <a:effectLst/>
                      </a:endParaRPr>
                    </a:p>
                    <a:p>
                      <a:pPr marL="0" marR="0">
                        <a:lnSpc>
                          <a:spcPct val="107000"/>
                        </a:lnSpc>
                        <a:spcBef>
                          <a:spcPts val="0"/>
                        </a:spcBef>
                        <a:spcAft>
                          <a:spcPts val="0"/>
                        </a:spcAft>
                      </a:pPr>
                      <a:r>
                        <a:rPr lang="en-US" sz="800">
                          <a:effectLst/>
                        </a:rPr>
                        <a:t>☐ BMP L601: Rain Gardens, </a:t>
                      </a:r>
                      <a:r>
                        <a:rPr lang="en-US" sz="800" u="sng">
                          <a:effectLst/>
                        </a:rPr>
                        <a:t>or</a:t>
                      </a:r>
                      <a:endParaRPr lang="en-US" sz="800">
                        <a:effectLst/>
                      </a:endParaRPr>
                    </a:p>
                    <a:p>
                      <a:pPr marL="0" marR="0">
                        <a:lnSpc>
                          <a:spcPct val="107000"/>
                        </a:lnSpc>
                        <a:spcBef>
                          <a:spcPts val="0"/>
                        </a:spcBef>
                        <a:spcAft>
                          <a:spcPts val="0"/>
                        </a:spcAft>
                      </a:pPr>
                      <a:r>
                        <a:rPr lang="en-US" sz="800">
                          <a:effectLst/>
                        </a:rPr>
                        <a:t>☐ BMP L630: Bioretention</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 Yes</a:t>
                      </a:r>
                    </a:p>
                    <a:p>
                      <a:pPr marL="0" marR="0">
                        <a:lnSpc>
                          <a:spcPct val="107000"/>
                        </a:lnSpc>
                        <a:spcBef>
                          <a:spcPts val="0"/>
                        </a:spcBef>
                        <a:spcAft>
                          <a:spcPts val="0"/>
                        </a:spcAft>
                      </a:pPr>
                      <a:r>
                        <a:rPr lang="en-US" sz="800">
                          <a:effectLst/>
                        </a:rPr>
                        <a:t>☐ No</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209550" marR="0">
                        <a:lnSpc>
                          <a:spcPct val="107000"/>
                        </a:lnSpc>
                        <a:spcBef>
                          <a:spcPts val="0"/>
                        </a:spcBef>
                        <a:spcAft>
                          <a:spcPts val="0"/>
                        </a:spcAft>
                      </a:pPr>
                      <a:r>
                        <a:rPr lang="en-US" sz="800">
                          <a:effectLst/>
                        </a:rPr>
                        <a:t> </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 </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extLst>
                  <a:ext uri="{0D108BD9-81ED-4DB2-BD59-A6C34878D82A}">
                    <a16:rowId xmlns:a16="http://schemas.microsoft.com/office/drawing/2014/main" val="1382793527"/>
                  </a:ext>
                </a:extLst>
              </a:tr>
              <a:tr h="869404">
                <a:tc>
                  <a:txBody>
                    <a:bodyPr/>
                    <a:lstStyle/>
                    <a:p>
                      <a:pPr marL="342900" marR="0" lvl="0" indent="-342900">
                        <a:lnSpc>
                          <a:spcPct val="107000"/>
                        </a:lnSpc>
                        <a:spcBef>
                          <a:spcPts val="0"/>
                        </a:spcBef>
                        <a:spcAft>
                          <a:spcPts val="0"/>
                        </a:spcAft>
                        <a:buFont typeface="+mj-lt"/>
                        <a:buAutoNum type="arabicPeriod"/>
                      </a:pPr>
                      <a:r>
                        <a:rPr lang="en-US" sz="800">
                          <a:effectLst/>
                        </a:rPr>
                        <a:t>Choose One:</a:t>
                      </a:r>
                    </a:p>
                    <a:p>
                      <a:pPr marL="0" marR="0">
                        <a:lnSpc>
                          <a:spcPct val="107000"/>
                        </a:lnSpc>
                        <a:spcBef>
                          <a:spcPts val="0"/>
                        </a:spcBef>
                        <a:spcAft>
                          <a:spcPts val="0"/>
                        </a:spcAft>
                      </a:pPr>
                      <a:r>
                        <a:rPr lang="en-US" sz="800">
                          <a:effectLst/>
                        </a:rPr>
                        <a:t>☐ BMP L612: Sheet Flow Dispersion, </a:t>
                      </a:r>
                      <a:r>
                        <a:rPr lang="en-US" sz="800" u="sng">
                          <a:effectLst/>
                        </a:rPr>
                        <a:t>or</a:t>
                      </a:r>
                      <a:endParaRPr lang="en-US" sz="800">
                        <a:effectLst/>
                      </a:endParaRPr>
                    </a:p>
                    <a:p>
                      <a:pPr marL="0" marR="0">
                        <a:lnSpc>
                          <a:spcPct val="107000"/>
                        </a:lnSpc>
                        <a:spcBef>
                          <a:spcPts val="0"/>
                        </a:spcBef>
                        <a:spcAft>
                          <a:spcPts val="0"/>
                        </a:spcAft>
                      </a:pPr>
                      <a:r>
                        <a:rPr lang="en-US" sz="800">
                          <a:effectLst/>
                        </a:rPr>
                        <a:t>☐ BMP L611: Concentrated Flow Dispersion</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a:effectLst/>
                        </a:rPr>
                        <a:t>☐ Yes</a:t>
                      </a:r>
                    </a:p>
                    <a:p>
                      <a:pPr marL="0" marR="0">
                        <a:lnSpc>
                          <a:spcPct val="107000"/>
                        </a:lnSpc>
                        <a:spcBef>
                          <a:spcPts val="0"/>
                        </a:spcBef>
                        <a:spcAft>
                          <a:spcPts val="0"/>
                        </a:spcAft>
                      </a:pPr>
                      <a:r>
                        <a:rPr lang="en-US" sz="800">
                          <a:effectLst/>
                        </a:rPr>
                        <a:t>☐ No</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209550" marR="0">
                        <a:lnSpc>
                          <a:spcPct val="107000"/>
                        </a:lnSpc>
                        <a:spcBef>
                          <a:spcPts val="0"/>
                        </a:spcBef>
                        <a:spcAft>
                          <a:spcPts val="0"/>
                        </a:spcAft>
                      </a:pPr>
                      <a:r>
                        <a:rPr lang="en-US" sz="800">
                          <a:effectLst/>
                        </a:rPr>
                        <a:t> </a:t>
                      </a:r>
                      <a:endParaRPr lang="en-US" sz="8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tc>
                  <a:txBody>
                    <a:bodyPr/>
                    <a:lstStyle/>
                    <a:p>
                      <a:pPr marL="0" marR="0">
                        <a:lnSpc>
                          <a:spcPct val="107000"/>
                        </a:lnSpc>
                        <a:spcBef>
                          <a:spcPts val="0"/>
                        </a:spcBef>
                        <a:spcAft>
                          <a:spcPts val="0"/>
                        </a:spcAft>
                      </a:pPr>
                      <a:r>
                        <a:rPr lang="en-US" sz="800" dirty="0">
                          <a:effectLst/>
                        </a:rPr>
                        <a:t> </a:t>
                      </a:r>
                      <a:endParaRPr lang="en-US" sz="8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48910" marR="48910" marT="0" marB="0"/>
                </a:tc>
                <a:extLst>
                  <a:ext uri="{0D108BD9-81ED-4DB2-BD59-A6C34878D82A}">
                    <a16:rowId xmlns:a16="http://schemas.microsoft.com/office/drawing/2014/main" val="2467323956"/>
                  </a:ext>
                </a:extLst>
              </a:tr>
            </a:tbl>
          </a:graphicData>
        </a:graphic>
      </p:graphicFrame>
      <p:sp>
        <p:nvSpPr>
          <p:cNvPr id="7"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20601836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dirty="0" smtClean="0"/>
              <a:t>The List Approach Table</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141775170"/>
              </p:ext>
            </p:extLst>
          </p:nvPr>
        </p:nvGraphicFramePr>
        <p:xfrm>
          <a:off x="1295400" y="1981201"/>
          <a:ext cx="6246495" cy="2790062"/>
        </p:xfrm>
        <a:graphic>
          <a:graphicData uri="http://schemas.openxmlformats.org/drawingml/2006/table">
            <a:tbl>
              <a:tblPr firstRow="1" firstCol="1" bandRow="1">
                <a:tableStyleId>{5C22544A-7EE6-4342-B048-85BDC9FD1C3A}</a:tableStyleId>
              </a:tblPr>
              <a:tblGrid>
                <a:gridCol w="1979993">
                  <a:extLst>
                    <a:ext uri="{9D8B030D-6E8A-4147-A177-3AD203B41FA5}">
                      <a16:colId xmlns:a16="http://schemas.microsoft.com/office/drawing/2014/main" val="1047679852"/>
                    </a:ext>
                  </a:extLst>
                </a:gridCol>
                <a:gridCol w="1141251">
                  <a:extLst>
                    <a:ext uri="{9D8B030D-6E8A-4147-A177-3AD203B41FA5}">
                      <a16:colId xmlns:a16="http://schemas.microsoft.com/office/drawing/2014/main" val="4022790784"/>
                    </a:ext>
                  </a:extLst>
                </a:gridCol>
                <a:gridCol w="1980661">
                  <a:extLst>
                    <a:ext uri="{9D8B030D-6E8A-4147-A177-3AD203B41FA5}">
                      <a16:colId xmlns:a16="http://schemas.microsoft.com/office/drawing/2014/main" val="3583029559"/>
                    </a:ext>
                  </a:extLst>
                </a:gridCol>
                <a:gridCol w="1144590">
                  <a:extLst>
                    <a:ext uri="{9D8B030D-6E8A-4147-A177-3AD203B41FA5}">
                      <a16:colId xmlns:a16="http://schemas.microsoft.com/office/drawing/2014/main" val="1211478231"/>
                    </a:ext>
                  </a:extLst>
                </a:gridCol>
              </a:tblGrid>
              <a:tr h="374796">
                <a:tc gridSpan="4">
                  <a:txBody>
                    <a:bodyPr/>
                    <a:lstStyle/>
                    <a:p>
                      <a:pPr marL="0" marR="0" algn="ctr">
                        <a:lnSpc>
                          <a:spcPct val="107000"/>
                        </a:lnSpc>
                        <a:spcBef>
                          <a:spcPts val="0"/>
                        </a:spcBef>
                        <a:spcAft>
                          <a:spcPts val="0"/>
                        </a:spcAft>
                      </a:pPr>
                      <a:r>
                        <a:rPr lang="en-US" sz="1100">
                          <a:effectLst/>
                        </a:rPr>
                        <a:t>Surface Type: Lawn/Landscaped Areas</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8485053"/>
                  </a:ext>
                </a:extLst>
              </a:tr>
              <a:tr h="260719">
                <a:tc gridSpan="2">
                  <a:txBody>
                    <a:bodyPr/>
                    <a:lstStyle/>
                    <a:p>
                      <a:pPr marL="0" marR="0">
                        <a:lnSpc>
                          <a:spcPct val="107000"/>
                        </a:lnSpc>
                        <a:spcBef>
                          <a:spcPts val="0"/>
                        </a:spcBef>
                        <a:spcAft>
                          <a:spcPts val="0"/>
                        </a:spcAft>
                      </a:pPr>
                      <a:r>
                        <a:rPr lang="en-US" sz="1100">
                          <a:effectLst/>
                        </a:rPr>
                        <a:t>Not Flow Control Exempt</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100">
                          <a:effectLst/>
                        </a:rPr>
                        <a:t>Flow Control Exempt</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83589242"/>
                  </a:ext>
                </a:extLst>
              </a:tr>
              <a:tr h="1349458">
                <a:tc>
                  <a:txBody>
                    <a:bodyPr/>
                    <a:lstStyle/>
                    <a:p>
                      <a:pPr marL="0" marR="0">
                        <a:lnSpc>
                          <a:spcPct val="107000"/>
                        </a:lnSpc>
                        <a:spcBef>
                          <a:spcPts val="0"/>
                        </a:spcBef>
                        <a:spcAft>
                          <a:spcPts val="0"/>
                        </a:spcAft>
                      </a:pPr>
                      <a:r>
                        <a:rPr lang="en-US" sz="1100">
                          <a:effectLst/>
                        </a:rPr>
                        <a:t>Analyze the BMP below for feasibility.  If the BMP is feasible if must be used.</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Is BMP Feasible?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457200" marR="0">
                        <a:lnSpc>
                          <a:spcPct val="107000"/>
                        </a:lnSpc>
                        <a:spcBef>
                          <a:spcPts val="0"/>
                        </a:spcBef>
                        <a:spcAft>
                          <a:spcPts val="0"/>
                        </a:spcAft>
                      </a:pPr>
                      <a:r>
                        <a:rPr lang="en-US" sz="1100">
                          <a:effectLst/>
                        </a:rPr>
                        <a:t>Analyze the BMP below for feasibility.  If the BMP is feasible if must be used.</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457200" marR="0">
                        <a:lnSpc>
                          <a:spcPct val="107000"/>
                        </a:lnSpc>
                        <a:spcBef>
                          <a:spcPts val="0"/>
                        </a:spcBef>
                        <a:spcAft>
                          <a:spcPts val="0"/>
                        </a:spcAft>
                      </a:pPr>
                      <a:r>
                        <a:rPr lang="en-US" sz="1100">
                          <a:effectLst/>
                        </a:rPr>
                        <a:t>Is BMP Feasible?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3299131"/>
                  </a:ext>
                </a:extLst>
              </a:tr>
              <a:tr h="805089">
                <a:tc>
                  <a:txBody>
                    <a:bodyPr/>
                    <a:lstStyle/>
                    <a:p>
                      <a:pPr marL="0" marR="0">
                        <a:lnSpc>
                          <a:spcPct val="107000"/>
                        </a:lnSpc>
                        <a:spcBef>
                          <a:spcPts val="0"/>
                        </a:spcBef>
                        <a:spcAft>
                          <a:spcPts val="0"/>
                        </a:spcAft>
                      </a:pPr>
                      <a:r>
                        <a:rPr lang="en-US" sz="1100">
                          <a:effectLst/>
                        </a:rPr>
                        <a:t>BMP L613: Post-Construction Soil Quality and Depth</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Yes</a:t>
                      </a:r>
                    </a:p>
                    <a:p>
                      <a:pPr marL="0" marR="0">
                        <a:lnSpc>
                          <a:spcPct val="107000"/>
                        </a:lnSpc>
                        <a:spcBef>
                          <a:spcPts val="0"/>
                        </a:spcBef>
                        <a:spcAft>
                          <a:spcPts val="0"/>
                        </a:spcAft>
                      </a:pPr>
                      <a:r>
                        <a:rPr lang="en-US" sz="1100">
                          <a:effectLst/>
                        </a:rPr>
                        <a:t>☐ No</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457200" marR="0">
                        <a:lnSpc>
                          <a:spcPct val="107000"/>
                        </a:lnSpc>
                        <a:spcBef>
                          <a:spcPts val="0"/>
                        </a:spcBef>
                        <a:spcAft>
                          <a:spcPts val="0"/>
                        </a:spcAft>
                      </a:pPr>
                      <a:r>
                        <a:rPr lang="en-US" sz="1100">
                          <a:effectLst/>
                        </a:rPr>
                        <a:t>BMP L613: Post-Construction Soil Quality and Depth</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Yes</a:t>
                      </a:r>
                    </a:p>
                    <a:p>
                      <a:pPr marL="457200" marR="0">
                        <a:lnSpc>
                          <a:spcPct val="107000"/>
                        </a:lnSpc>
                        <a:spcBef>
                          <a:spcPts val="0"/>
                        </a:spcBef>
                        <a:spcAft>
                          <a:spcPts val="0"/>
                        </a:spcAft>
                      </a:pPr>
                      <a:r>
                        <a:rPr lang="en-US" sz="1100" dirty="0">
                          <a:effectLst/>
                        </a:rPr>
                        <a:t>☐ No</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1003461"/>
                  </a:ext>
                </a:extLst>
              </a:tr>
            </a:tbl>
          </a:graphicData>
        </a:graphic>
      </p:graphicFrame>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98346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What to Submit – MR#5</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marL="0" indent="0">
              <a:buNone/>
            </a:pPr>
            <a:r>
              <a:rPr lang="en-US" b="1" u="sng" dirty="0">
                <a:solidFill>
                  <a:schemeClr val="tx1"/>
                </a:solidFill>
              </a:rPr>
              <a:t>If using the List Approach:</a:t>
            </a:r>
            <a:endParaRPr lang="en-US" b="1" dirty="0">
              <a:solidFill>
                <a:schemeClr val="tx1"/>
              </a:solidFill>
            </a:endParaRPr>
          </a:p>
          <a:p>
            <a:pPr lvl="0"/>
            <a:r>
              <a:rPr lang="en-US" b="1" dirty="0" smtClean="0">
                <a:solidFill>
                  <a:schemeClr val="tx1"/>
                </a:solidFill>
              </a:rPr>
              <a:t>Fill out Table in SSP.</a:t>
            </a:r>
            <a:endParaRPr lang="en-US" b="1" dirty="0">
              <a:solidFill>
                <a:schemeClr val="tx1"/>
              </a:solidFill>
            </a:endParaRPr>
          </a:p>
          <a:p>
            <a:pPr lvl="0"/>
            <a:r>
              <a:rPr lang="en-US" b="1" dirty="0">
                <a:solidFill>
                  <a:schemeClr val="tx1"/>
                </a:solidFill>
              </a:rPr>
              <a:t>Include the infeasibility </a:t>
            </a:r>
            <a:r>
              <a:rPr lang="en-US" b="1" u="sng" dirty="0">
                <a:solidFill>
                  <a:schemeClr val="tx1"/>
                </a:solidFill>
              </a:rPr>
              <a:t>checklist</a:t>
            </a:r>
            <a:r>
              <a:rPr lang="en-US" b="1" dirty="0">
                <a:solidFill>
                  <a:schemeClr val="tx1"/>
                </a:solidFill>
              </a:rPr>
              <a:t> </a:t>
            </a:r>
            <a:r>
              <a:rPr lang="en-US" b="1" dirty="0" smtClean="0">
                <a:solidFill>
                  <a:schemeClr val="tx1"/>
                </a:solidFill>
              </a:rPr>
              <a:t>for </a:t>
            </a:r>
            <a:r>
              <a:rPr lang="en-US" b="1" dirty="0">
                <a:solidFill>
                  <a:schemeClr val="tx1"/>
                </a:solidFill>
              </a:rPr>
              <a:t>any BMPs deemed infeasible.  </a:t>
            </a:r>
          </a:p>
          <a:p>
            <a:pPr lvl="0"/>
            <a:r>
              <a:rPr lang="en-US" b="1" dirty="0">
                <a:solidFill>
                  <a:schemeClr val="tx1"/>
                </a:solidFill>
              </a:rPr>
              <a:t>Include a reference to associated documents used for determining infeasibility such as Soils Report, survey showing project site topography, maps showing distance to property lines, etc.</a:t>
            </a:r>
          </a:p>
          <a:p>
            <a:pPr lvl="0"/>
            <a:r>
              <a:rPr lang="en-US" b="1" dirty="0">
                <a:solidFill>
                  <a:schemeClr val="tx1"/>
                </a:solidFill>
              </a:rPr>
              <a:t>Provide </a:t>
            </a:r>
            <a:r>
              <a:rPr lang="en-US" b="1" u="sng" dirty="0">
                <a:solidFill>
                  <a:schemeClr val="tx1"/>
                </a:solidFill>
              </a:rPr>
              <a:t>sizing calculations</a:t>
            </a:r>
            <a:r>
              <a:rPr lang="en-US" b="1" dirty="0">
                <a:solidFill>
                  <a:schemeClr val="tx1"/>
                </a:solidFill>
              </a:rPr>
              <a:t> </a:t>
            </a:r>
            <a:r>
              <a:rPr lang="en-US" b="1" dirty="0" smtClean="0">
                <a:solidFill>
                  <a:schemeClr val="tx1"/>
                </a:solidFill>
              </a:rPr>
              <a:t>for </a:t>
            </a:r>
            <a:r>
              <a:rPr lang="en-US" b="1" dirty="0">
                <a:solidFill>
                  <a:schemeClr val="tx1"/>
                </a:solidFill>
              </a:rPr>
              <a:t>all BMPs proposed.   </a:t>
            </a:r>
          </a:p>
          <a:p>
            <a:r>
              <a:rPr lang="en-US" b="1" dirty="0">
                <a:solidFill>
                  <a:schemeClr val="tx1"/>
                </a:solidFill>
              </a:rPr>
              <a:t> Infeasibility checklists are available at </a:t>
            </a:r>
            <a:r>
              <a:rPr lang="en-US" b="1" u="sng" dirty="0">
                <a:solidFill>
                  <a:schemeClr val="tx1"/>
                </a:solidFill>
                <a:hlinkClick r:id="rId2"/>
              </a:rPr>
              <a:t>www.cityoftacoma.org/stormwatermanual_templates</a:t>
            </a:r>
            <a:r>
              <a:rPr lang="en-US" b="1" dirty="0">
                <a:solidFill>
                  <a:schemeClr val="tx1"/>
                </a:solidFill>
              </a:rPr>
              <a:t>.  Include only the infeasibility checklists necessary for the project.</a:t>
            </a:r>
          </a:p>
          <a:p>
            <a:r>
              <a:rPr lang="en-US" b="1" dirty="0">
                <a:solidFill>
                  <a:schemeClr val="tx1"/>
                </a:solidFill>
              </a:rPr>
              <a:t> Facility sizing sheets can be found at </a:t>
            </a:r>
            <a:r>
              <a:rPr lang="en-US" b="1" u="sng" dirty="0">
                <a:solidFill>
                  <a:schemeClr val="tx1"/>
                </a:solidFill>
                <a:hlinkClick r:id="rId2"/>
              </a:rPr>
              <a:t>www.cityoftacoma.org/stormwatermanual_templates</a:t>
            </a:r>
            <a:r>
              <a:rPr lang="en-US" b="1" dirty="0">
                <a:solidFill>
                  <a:schemeClr val="tx1"/>
                </a:solidFill>
              </a:rPr>
              <a:t>.  </a:t>
            </a:r>
            <a:endParaRPr lang="en-US" b="1" dirty="0" smtClean="0">
              <a:solidFill>
                <a:schemeClr val="tx1"/>
              </a:solidFill>
            </a:endParaRPr>
          </a:p>
          <a:p>
            <a:pPr marL="0" lvl="0" indent="0">
              <a:buNone/>
            </a:pPr>
            <a:endParaRPr lang="en-US" b="1" u="sng" dirty="0" smtClean="0">
              <a:solidFill>
                <a:schemeClr val="tx1"/>
              </a:solidFill>
            </a:endParaRPr>
          </a:p>
          <a:p>
            <a:pPr marL="0" indent="0">
              <a:buNone/>
            </a:pPr>
            <a:endParaRPr lang="en-US" dirty="0"/>
          </a:p>
          <a:p>
            <a:endParaRPr lang="en-US" dirty="0"/>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8180359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MR #5 – Infeasibility Checklists</a:t>
            </a:r>
          </a:p>
        </p:txBody>
      </p:sp>
      <p:sp>
        <p:nvSpPr>
          <p:cNvPr id="3" name="Content Placeholder 2"/>
          <p:cNvSpPr>
            <a:spLocks noGrp="1"/>
          </p:cNvSpPr>
          <p:nvPr>
            <p:ph sz="half" idx="2"/>
          </p:nvPr>
        </p:nvSpPr>
        <p:spPr>
          <a:xfrm>
            <a:off x="6019800" y="914400"/>
            <a:ext cx="2971800" cy="4525963"/>
          </a:xfrm>
        </p:spPr>
        <p:txBody>
          <a:bodyPr>
            <a:normAutofit lnSpcReduction="10000"/>
          </a:bodyPr>
          <a:lstStyle/>
          <a:p>
            <a:r>
              <a:rPr lang="en-US" b="1" dirty="0" smtClean="0">
                <a:solidFill>
                  <a:schemeClr val="tx1"/>
                </a:solidFill>
              </a:rPr>
              <a:t>No need to answer all questions.  Unless otherwise noted, a single answer of No means the BMP is infeasible.</a:t>
            </a:r>
          </a:p>
          <a:p>
            <a:r>
              <a:rPr lang="en-US" b="1" dirty="0" smtClean="0">
                <a:solidFill>
                  <a:schemeClr val="tx1"/>
                </a:solidFill>
              </a:rPr>
              <a:t>Certain criteria require specific expertise like P.E. or soils report.    </a:t>
            </a:r>
            <a:endParaRPr lang="en-US" b="1" dirty="0">
              <a:solidFill>
                <a:schemeClr val="tx1"/>
              </a:solidFill>
            </a:endParaRPr>
          </a:p>
        </p:txBody>
      </p:sp>
      <p:graphicFrame>
        <p:nvGraphicFramePr>
          <p:cNvPr id="5" name="Content Placeholder 4"/>
          <p:cNvGraphicFramePr>
            <a:graphicFrameLocks noGrp="1" noChangeAspect="1"/>
          </p:cNvGraphicFramePr>
          <p:nvPr>
            <p:ph sz="quarter" idx="13"/>
            <p:extLst>
              <p:ext uri="{D42A27DB-BD31-4B8C-83A1-F6EECF244321}">
                <p14:modId xmlns:p14="http://schemas.microsoft.com/office/powerpoint/2010/main" val="2811281700"/>
              </p:ext>
            </p:extLst>
          </p:nvPr>
        </p:nvGraphicFramePr>
        <p:xfrm>
          <a:off x="914400" y="762000"/>
          <a:ext cx="4038600" cy="5789572"/>
        </p:xfrm>
        <a:graphic>
          <a:graphicData uri="http://schemas.openxmlformats.org/presentationml/2006/ole">
            <mc:AlternateContent xmlns:mc="http://schemas.openxmlformats.org/markup-compatibility/2006">
              <mc:Choice xmlns:v="urn:schemas-microsoft-com:vml" Requires="v">
                <p:oleObj spid="_x0000_s2117" name="Document" r:id="rId3" imgW="6093197" imgH="8734078" progId="Word.Document.12">
                  <p:embed/>
                </p:oleObj>
              </mc:Choice>
              <mc:Fallback>
                <p:oleObj name="Document" r:id="rId3" imgW="6093197" imgH="8734078" progId="Word.Document.12">
                  <p:embed/>
                  <p:pic>
                    <p:nvPicPr>
                      <p:cNvPr id="4" name="Object 3"/>
                      <p:cNvPicPr/>
                      <p:nvPr/>
                    </p:nvPicPr>
                    <p:blipFill>
                      <a:blip r:embed="rId4"/>
                      <a:stretch>
                        <a:fillRect/>
                      </a:stretch>
                    </p:blipFill>
                    <p:spPr>
                      <a:xfrm>
                        <a:off x="914400" y="762000"/>
                        <a:ext cx="4038600" cy="5789572"/>
                      </a:xfrm>
                      <a:prstGeom prst="rect">
                        <a:avLst/>
                      </a:prstGeom>
                    </p:spPr>
                  </p:pic>
                </p:oleObj>
              </mc:Fallback>
            </mc:AlternateContent>
          </a:graphicData>
        </a:graphic>
      </p:graphicFrame>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4188113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MR #5 – List Approach Sizing Sheets</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2497563899"/>
              </p:ext>
            </p:extLst>
          </p:nvPr>
        </p:nvGraphicFramePr>
        <p:xfrm>
          <a:off x="2133600" y="762000"/>
          <a:ext cx="5049172" cy="5867400"/>
        </p:xfrm>
        <a:graphic>
          <a:graphicData uri="http://schemas.openxmlformats.org/presentationml/2006/ole">
            <mc:AlternateContent xmlns:mc="http://schemas.openxmlformats.org/markup-compatibility/2006">
              <mc:Choice xmlns:v="urn:schemas-microsoft-com:vml" Requires="v">
                <p:oleObj spid="_x0000_s3142" name="Document" r:id="rId4" imgW="5940984" imgH="6902721" progId="Word.Document.12">
                  <p:embed/>
                </p:oleObj>
              </mc:Choice>
              <mc:Fallback>
                <p:oleObj name="Document" r:id="rId4" imgW="5940984" imgH="6902721" progId="Word.Document.12">
                  <p:embed/>
                  <p:pic>
                    <p:nvPicPr>
                      <p:cNvPr id="0" name=""/>
                      <p:cNvPicPr/>
                      <p:nvPr/>
                    </p:nvPicPr>
                    <p:blipFill>
                      <a:blip r:embed="rId5"/>
                      <a:stretch>
                        <a:fillRect/>
                      </a:stretch>
                    </p:blipFill>
                    <p:spPr>
                      <a:xfrm>
                        <a:off x="2133600" y="762000"/>
                        <a:ext cx="5049172" cy="5867400"/>
                      </a:xfrm>
                      <a:prstGeom prst="rect">
                        <a:avLst/>
                      </a:prstGeom>
                    </p:spPr>
                  </p:pic>
                </p:oleObj>
              </mc:Fallback>
            </mc:AlternateContent>
          </a:graphicData>
        </a:graphic>
      </p:graphicFrame>
      <p:sp>
        <p:nvSpPr>
          <p:cNvPr id="5" name="Footer Placeholder 4"/>
          <p:cNvSpPr>
            <a:spLocks noGrp="1"/>
          </p:cNvSpPr>
          <p:nvPr>
            <p:ph type="ftr" sz="quarter" idx="4294967295"/>
          </p:nvPr>
        </p:nvSpPr>
        <p:spPr>
          <a:xfrm>
            <a:off x="685800" y="65690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8736486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MR#5 – Common Mistakes</a:t>
            </a:r>
            <a:endParaRPr lang="en-US" sz="4000" dirty="0"/>
          </a:p>
        </p:txBody>
      </p:sp>
      <p:sp>
        <p:nvSpPr>
          <p:cNvPr id="3" name="Content Placeholder 2"/>
          <p:cNvSpPr>
            <a:spLocks noGrp="1"/>
          </p:cNvSpPr>
          <p:nvPr>
            <p:ph idx="1"/>
          </p:nvPr>
        </p:nvSpPr>
        <p:spPr/>
        <p:txBody>
          <a:bodyPr/>
          <a:lstStyle/>
          <a:p>
            <a:r>
              <a:rPr lang="en-US" b="1" dirty="0" smtClean="0">
                <a:solidFill>
                  <a:schemeClr val="tx1"/>
                </a:solidFill>
              </a:rPr>
              <a:t>Not using infeasibility criteria contained within the SWMM.</a:t>
            </a:r>
          </a:p>
          <a:p>
            <a:r>
              <a:rPr lang="en-US" b="1" dirty="0" smtClean="0">
                <a:solidFill>
                  <a:schemeClr val="tx1"/>
                </a:solidFill>
              </a:rPr>
              <a:t>Just stating infiltration is not feasible.  This is not an infeasibility criteria.</a:t>
            </a:r>
          </a:p>
          <a:p>
            <a:r>
              <a:rPr lang="en-US" b="1" dirty="0" smtClean="0">
                <a:solidFill>
                  <a:schemeClr val="tx1"/>
                </a:solidFill>
              </a:rPr>
              <a:t>Not including supporting materials for infeasibility such as soils report, setback information, etc.</a:t>
            </a:r>
          </a:p>
          <a:p>
            <a:r>
              <a:rPr lang="en-US" b="1" dirty="0" smtClean="0">
                <a:solidFill>
                  <a:schemeClr val="tx1"/>
                </a:solidFill>
              </a:rPr>
              <a:t>Sizing information not included for feasible BMPs.</a:t>
            </a:r>
          </a:p>
          <a:p>
            <a:r>
              <a:rPr lang="en-US" b="1" dirty="0" smtClean="0">
                <a:solidFill>
                  <a:schemeClr val="tx1"/>
                </a:solidFill>
              </a:rPr>
              <a:t>Not including full WWHM report to substantiate LID Performance Standard.</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7452177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What looks like a half tomato?</a:t>
            </a:r>
          </a:p>
          <a:p>
            <a:pPr marL="0" indent="0">
              <a:buNone/>
            </a:pPr>
            <a:endParaRPr lang="en-US" sz="4000" b="1" dirty="0">
              <a:solidFill>
                <a:schemeClr val="tx1"/>
              </a:solidFill>
            </a:endParaRPr>
          </a:p>
          <a:p>
            <a:r>
              <a:rPr lang="en-US" sz="4000" b="1" dirty="0" smtClean="0">
                <a:solidFill>
                  <a:schemeClr val="tx1"/>
                </a:solidFill>
              </a:rPr>
              <a:t>The other half!!</a:t>
            </a:r>
          </a:p>
        </p:txBody>
      </p:sp>
    </p:spTree>
    <p:extLst>
      <p:ext uri="{BB962C8B-B14F-4D97-AF65-F5344CB8AC3E}">
        <p14:creationId xmlns:p14="http://schemas.microsoft.com/office/powerpoint/2010/main" val="297233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MR #6 – Stormwater Treatment</a:t>
            </a:r>
            <a:endParaRPr lang="en-US" sz="4400" dirty="0"/>
          </a:p>
        </p:txBody>
      </p:sp>
      <p:pic>
        <p:nvPicPr>
          <p:cNvPr id="4" name="Picture 3"/>
          <p:cNvPicPr>
            <a:picLocks noChangeAspect="1"/>
          </p:cNvPicPr>
          <p:nvPr/>
        </p:nvPicPr>
        <p:blipFill>
          <a:blip r:embed="rId2"/>
          <a:stretch>
            <a:fillRect/>
          </a:stretch>
        </p:blipFill>
        <p:spPr>
          <a:xfrm>
            <a:off x="494712" y="1466850"/>
            <a:ext cx="7831314" cy="1733550"/>
          </a:xfrm>
          <a:prstGeom prst="rect">
            <a:avLst/>
          </a:prstGeom>
        </p:spPr>
      </p:pic>
      <p:sp>
        <p:nvSpPr>
          <p:cNvPr id="5" name="Content Placeholder 4"/>
          <p:cNvSpPr>
            <a:spLocks noGrp="1"/>
          </p:cNvSpPr>
          <p:nvPr>
            <p:ph idx="1"/>
          </p:nvPr>
        </p:nvSpPr>
        <p:spPr>
          <a:xfrm>
            <a:off x="457200" y="4495800"/>
            <a:ext cx="8229600" cy="1371601"/>
          </a:xfrm>
        </p:spPr>
        <p:txBody>
          <a:bodyPr>
            <a:normAutofit/>
          </a:bodyPr>
          <a:lstStyle/>
          <a:p>
            <a:r>
              <a:rPr lang="en-US" sz="1800" b="1" dirty="0" smtClean="0">
                <a:solidFill>
                  <a:schemeClr val="tx1"/>
                </a:solidFill>
              </a:rPr>
              <a:t>If this statement is false – the Stormwater Site Plan Short Form cannot be used and applicant must review Minimum Requirement #6 to see if stormwater treatment is required</a:t>
            </a:r>
            <a:r>
              <a:rPr lang="en-US" sz="1800" b="1" dirty="0">
                <a:solidFill>
                  <a:schemeClr val="tx1"/>
                </a:solidFill>
              </a:rPr>
              <a:t> </a:t>
            </a:r>
            <a:r>
              <a:rPr lang="en-US" sz="1800" b="1" dirty="0" smtClean="0">
                <a:solidFill>
                  <a:schemeClr val="tx1"/>
                </a:solidFill>
              </a:rPr>
              <a:t>and the Stormwater Site Plan Long Form must be used.</a:t>
            </a:r>
            <a:endParaRPr lang="en-US" sz="1800" b="1" dirty="0">
              <a:solidFill>
                <a:schemeClr val="tx1"/>
              </a:solidFill>
            </a:endParaRPr>
          </a:p>
        </p:txBody>
      </p:sp>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2054653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#7 – Flow Control</a:t>
            </a:r>
            <a:endParaRPr lang="en-US" sz="4400" dirty="0"/>
          </a:p>
        </p:txBody>
      </p:sp>
      <p:sp>
        <p:nvSpPr>
          <p:cNvPr id="3" name="Content Placeholder 2"/>
          <p:cNvSpPr>
            <a:spLocks noGrp="1"/>
          </p:cNvSpPr>
          <p:nvPr>
            <p:ph idx="1"/>
          </p:nvPr>
        </p:nvSpPr>
        <p:spPr>
          <a:xfrm>
            <a:off x="457200" y="3810000"/>
            <a:ext cx="8229600" cy="2392363"/>
          </a:xfrm>
        </p:spPr>
        <p:txBody>
          <a:bodyPr/>
          <a:lstStyle/>
          <a:p>
            <a:r>
              <a:rPr lang="en-US" b="1" dirty="0">
                <a:solidFill>
                  <a:schemeClr val="tx1"/>
                </a:solidFill>
              </a:rPr>
              <a:t>If this statement is false – the Stormwater Site Plan Short Form cannot be used and applicant must review Minimum Requirement </a:t>
            </a:r>
            <a:r>
              <a:rPr lang="en-US" b="1" dirty="0" smtClean="0">
                <a:solidFill>
                  <a:schemeClr val="tx1"/>
                </a:solidFill>
              </a:rPr>
              <a:t>#7 </a:t>
            </a:r>
            <a:r>
              <a:rPr lang="en-US" b="1" dirty="0">
                <a:solidFill>
                  <a:schemeClr val="tx1"/>
                </a:solidFill>
              </a:rPr>
              <a:t>to see if </a:t>
            </a:r>
            <a:r>
              <a:rPr lang="en-US" b="1" dirty="0" smtClean="0">
                <a:solidFill>
                  <a:schemeClr val="tx1"/>
                </a:solidFill>
              </a:rPr>
              <a:t>flow control is required </a:t>
            </a:r>
            <a:r>
              <a:rPr lang="en-US" b="1" dirty="0">
                <a:solidFill>
                  <a:schemeClr val="tx1"/>
                </a:solidFill>
              </a:rPr>
              <a:t>and the Stormwater Site Plan Long Form must be used</a:t>
            </a:r>
            <a:r>
              <a:rPr lang="en-US" b="1" dirty="0" smtClean="0">
                <a:solidFill>
                  <a:schemeClr val="tx1"/>
                </a:solidFill>
              </a:rPr>
              <a:t>.</a:t>
            </a:r>
            <a:endParaRPr lang="en-US" b="1" dirty="0">
              <a:solidFill>
                <a:schemeClr val="tx1"/>
              </a:solidFill>
            </a:endParaRPr>
          </a:p>
          <a:p>
            <a:endParaRPr lang="en-US" dirty="0" smtClean="0"/>
          </a:p>
          <a:p>
            <a:endParaRPr lang="en-US" dirty="0"/>
          </a:p>
        </p:txBody>
      </p:sp>
      <p:pic>
        <p:nvPicPr>
          <p:cNvPr id="4" name="Picture 3"/>
          <p:cNvPicPr>
            <a:picLocks noChangeAspect="1"/>
          </p:cNvPicPr>
          <p:nvPr/>
        </p:nvPicPr>
        <p:blipFill>
          <a:blip r:embed="rId2"/>
          <a:stretch>
            <a:fillRect/>
          </a:stretch>
        </p:blipFill>
        <p:spPr>
          <a:xfrm>
            <a:off x="252252" y="1524000"/>
            <a:ext cx="8867775" cy="1543050"/>
          </a:xfrm>
          <a:prstGeom prst="rect">
            <a:avLst/>
          </a:prstGeom>
        </p:spPr>
      </p:pic>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819053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90"/>
            <a:ext cx="8229600" cy="836126"/>
          </a:xfrm>
        </p:spPr>
        <p:txBody>
          <a:bodyPr wrap="square">
            <a:spAutoFit/>
          </a:bodyPr>
          <a:lstStyle/>
          <a:p>
            <a:r>
              <a:rPr lang="en-US" sz="4800" dirty="0" smtClean="0"/>
              <a:t>Today’s Presentation is not…</a:t>
            </a:r>
            <a:endParaRPr lang="en-US" sz="4800" dirty="0"/>
          </a:p>
        </p:txBody>
      </p:sp>
      <p:sp>
        <p:nvSpPr>
          <p:cNvPr id="3" name="Content Placeholder 2"/>
          <p:cNvSpPr>
            <a:spLocks noGrp="1"/>
          </p:cNvSpPr>
          <p:nvPr>
            <p:ph idx="1"/>
          </p:nvPr>
        </p:nvSpPr>
        <p:spPr>
          <a:xfrm>
            <a:off x="457200" y="1046516"/>
            <a:ext cx="8229600" cy="5079647"/>
          </a:xfrm>
        </p:spPr>
        <p:txBody>
          <a:bodyPr/>
          <a:lstStyle/>
          <a:p>
            <a:r>
              <a:rPr lang="en-US" b="1" dirty="0" smtClean="0">
                <a:solidFill>
                  <a:schemeClr val="tx1"/>
                </a:solidFill>
              </a:rPr>
              <a:t>How to Determine Offsite Improvements</a:t>
            </a:r>
          </a:p>
          <a:p>
            <a:r>
              <a:rPr lang="en-US" b="1" dirty="0" smtClean="0">
                <a:solidFill>
                  <a:schemeClr val="tx1"/>
                </a:solidFill>
              </a:rPr>
              <a:t>Electronic File Standards</a:t>
            </a:r>
          </a:p>
          <a:p>
            <a:r>
              <a:rPr lang="en-US" b="1" dirty="0" smtClean="0">
                <a:solidFill>
                  <a:schemeClr val="tx1"/>
                </a:solidFill>
              </a:rPr>
              <a:t>Code Citations</a:t>
            </a:r>
          </a:p>
          <a:p>
            <a:r>
              <a:rPr lang="en-US" b="1" dirty="0" smtClean="0">
                <a:solidFill>
                  <a:schemeClr val="tx1"/>
                </a:solidFill>
              </a:rPr>
              <a:t>Project Specific </a:t>
            </a:r>
          </a:p>
          <a:p>
            <a:pPr lvl="1"/>
            <a:r>
              <a:rPr lang="en-US" b="1" dirty="0" smtClean="0">
                <a:solidFill>
                  <a:schemeClr val="tx1"/>
                </a:solidFill>
              </a:rPr>
              <a:t>Not one size fits all…</a:t>
            </a:r>
          </a:p>
          <a:p>
            <a:r>
              <a:rPr lang="en-US" b="1" dirty="0" smtClean="0">
                <a:solidFill>
                  <a:schemeClr val="tx1"/>
                </a:solidFill>
              </a:rPr>
              <a:t>Going to Put You to Sleep (fingers crossed).</a:t>
            </a:r>
          </a:p>
          <a:p>
            <a:pPr marL="0" indent="0">
              <a:buNone/>
            </a:pPr>
            <a:r>
              <a:rPr lang="en-US" b="1" dirty="0" smtClean="0">
                <a:solidFill>
                  <a:schemeClr val="tx1"/>
                </a:solidFill>
              </a:rPr>
              <a:t>***************************************************</a:t>
            </a:r>
          </a:p>
          <a:p>
            <a:pPr marL="0" indent="0">
              <a:buNone/>
            </a:pPr>
            <a:r>
              <a:rPr lang="en-US" b="1" dirty="0" smtClean="0">
                <a:solidFill>
                  <a:schemeClr val="tx1"/>
                </a:solidFill>
              </a:rPr>
              <a:t>Additional information on some of the above topics can be found in Tip Sheets available at tacomapermits.org</a:t>
            </a:r>
          </a:p>
          <a:p>
            <a:pPr marL="0" indent="0">
              <a:buNone/>
            </a:pPr>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24397583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#8 – Wetlands Protection</a:t>
            </a:r>
            <a:endParaRPr lang="en-US" sz="4400" dirty="0"/>
          </a:p>
        </p:txBody>
      </p:sp>
      <p:sp>
        <p:nvSpPr>
          <p:cNvPr id="3" name="Content Placeholder 2"/>
          <p:cNvSpPr>
            <a:spLocks noGrp="1"/>
          </p:cNvSpPr>
          <p:nvPr>
            <p:ph idx="1"/>
          </p:nvPr>
        </p:nvSpPr>
        <p:spPr>
          <a:xfrm>
            <a:off x="457200" y="3810000"/>
            <a:ext cx="8229600" cy="2392363"/>
          </a:xfrm>
        </p:spPr>
        <p:txBody>
          <a:bodyPr/>
          <a:lstStyle/>
          <a:p>
            <a:r>
              <a:rPr lang="en-US" b="1" dirty="0">
                <a:solidFill>
                  <a:schemeClr val="tx1"/>
                </a:solidFill>
              </a:rPr>
              <a:t>If this statement is false – the Stormwater Site Plan Short Form cannot be used and applicant must review Minimum Requirement </a:t>
            </a:r>
            <a:r>
              <a:rPr lang="en-US" b="1" dirty="0" smtClean="0">
                <a:solidFill>
                  <a:schemeClr val="tx1"/>
                </a:solidFill>
              </a:rPr>
              <a:t>#8 </a:t>
            </a:r>
            <a:r>
              <a:rPr lang="en-US" b="1" dirty="0">
                <a:solidFill>
                  <a:schemeClr val="tx1"/>
                </a:solidFill>
              </a:rPr>
              <a:t>to see if </a:t>
            </a:r>
            <a:r>
              <a:rPr lang="en-US" b="1" dirty="0" smtClean="0">
                <a:solidFill>
                  <a:schemeClr val="tx1"/>
                </a:solidFill>
              </a:rPr>
              <a:t>wetlands protection is required </a:t>
            </a:r>
            <a:r>
              <a:rPr lang="en-US" b="1" dirty="0">
                <a:solidFill>
                  <a:schemeClr val="tx1"/>
                </a:solidFill>
              </a:rPr>
              <a:t>and the Stormwater Site Plan Long Form must be used</a:t>
            </a:r>
            <a:r>
              <a:rPr lang="en-US" b="1" dirty="0" smtClean="0">
                <a:solidFill>
                  <a:schemeClr val="tx1"/>
                </a:solidFill>
              </a:rPr>
              <a:t>.</a:t>
            </a:r>
            <a:endParaRPr lang="en-US" b="1" dirty="0">
              <a:solidFill>
                <a:schemeClr val="tx1"/>
              </a:solidFill>
            </a:endParaRPr>
          </a:p>
          <a:p>
            <a:endParaRPr lang="en-US" dirty="0" smtClean="0"/>
          </a:p>
          <a:p>
            <a:endParaRPr lang="en-US" dirty="0"/>
          </a:p>
        </p:txBody>
      </p:sp>
      <p:pic>
        <p:nvPicPr>
          <p:cNvPr id="5" name="Picture 4"/>
          <p:cNvPicPr>
            <a:picLocks noChangeAspect="1"/>
          </p:cNvPicPr>
          <p:nvPr/>
        </p:nvPicPr>
        <p:blipFill>
          <a:blip r:embed="rId2"/>
          <a:stretch>
            <a:fillRect/>
          </a:stretch>
        </p:blipFill>
        <p:spPr>
          <a:xfrm>
            <a:off x="190500" y="1609725"/>
            <a:ext cx="8763000" cy="1581150"/>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7900959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200" dirty="0" smtClean="0"/>
              <a:t>MR #9 – Operation and Maintenance</a:t>
            </a:r>
            <a:endParaRPr lang="en-US" sz="3200" dirty="0"/>
          </a:p>
        </p:txBody>
      </p:sp>
      <p:sp>
        <p:nvSpPr>
          <p:cNvPr id="3" name="Content Placeholder 2"/>
          <p:cNvSpPr>
            <a:spLocks noGrp="1"/>
          </p:cNvSpPr>
          <p:nvPr>
            <p:ph idx="1"/>
          </p:nvPr>
        </p:nvSpPr>
        <p:spPr>
          <a:xfrm>
            <a:off x="457200" y="1066800"/>
            <a:ext cx="8229600" cy="5059363"/>
          </a:xfrm>
        </p:spPr>
        <p:txBody>
          <a:bodyPr>
            <a:normAutofit/>
          </a:bodyPr>
          <a:lstStyle/>
          <a:p>
            <a:r>
              <a:rPr lang="en-US" b="1" dirty="0" smtClean="0">
                <a:solidFill>
                  <a:schemeClr val="tx1"/>
                </a:solidFill>
              </a:rPr>
              <a:t>Requires an Operation and Maintenance Manual for all proposed permanent stormwater BMPs.</a:t>
            </a:r>
          </a:p>
          <a:p>
            <a:r>
              <a:rPr lang="en-US" b="1" dirty="0" smtClean="0">
                <a:solidFill>
                  <a:schemeClr val="tx1"/>
                </a:solidFill>
              </a:rPr>
              <a:t>Stand-alone document (submit separately – do not attach to SSP/SWPPP).  Template available!</a:t>
            </a:r>
          </a:p>
          <a:p>
            <a:pPr marL="342900" lvl="1" indent="-342900">
              <a:buFont typeface="Arial" pitchFamily="34" charset="0"/>
              <a:buChar char="•"/>
            </a:pPr>
            <a:r>
              <a:rPr lang="en-US" sz="2400" b="1" dirty="0">
                <a:solidFill>
                  <a:schemeClr val="tx1"/>
                </a:solidFill>
              </a:rPr>
              <a:t>Must identify party responsible for maintenance.</a:t>
            </a:r>
          </a:p>
          <a:p>
            <a:pPr marL="342900" lvl="1" indent="-342900">
              <a:buFont typeface="Arial" pitchFamily="34" charset="0"/>
              <a:buChar char="•"/>
            </a:pPr>
            <a:r>
              <a:rPr lang="en-US" sz="2400" b="1" dirty="0">
                <a:solidFill>
                  <a:schemeClr val="tx1"/>
                </a:solidFill>
              </a:rPr>
              <a:t>Copy must be kept onsite or within reasonable access to site.</a:t>
            </a:r>
          </a:p>
          <a:p>
            <a:pPr marL="342900" lvl="1" indent="-342900">
              <a:buFont typeface="Arial" pitchFamily="34" charset="0"/>
              <a:buChar char="•"/>
            </a:pPr>
            <a:r>
              <a:rPr lang="en-US" sz="2400" b="1" dirty="0">
                <a:solidFill>
                  <a:schemeClr val="tx1"/>
                </a:solidFill>
              </a:rPr>
              <a:t>O&amp;M must be transferable to new property owner.</a:t>
            </a:r>
          </a:p>
          <a:p>
            <a:r>
              <a:rPr lang="en-US" b="1" dirty="0" smtClean="0">
                <a:solidFill>
                  <a:schemeClr val="tx1"/>
                </a:solidFill>
              </a:rPr>
              <a:t>Covenant and Easement (C&amp;E) Agreements</a:t>
            </a:r>
          </a:p>
          <a:p>
            <a:pPr lvl="1"/>
            <a:r>
              <a:rPr lang="en-US" b="1" dirty="0" smtClean="0">
                <a:solidFill>
                  <a:schemeClr val="tx1"/>
                </a:solidFill>
              </a:rPr>
              <a:t>A legal means to ensure maintenance is performed on private properties.</a:t>
            </a:r>
          </a:p>
          <a:p>
            <a:pPr lvl="1"/>
            <a:r>
              <a:rPr lang="en-US" b="1" dirty="0" smtClean="0">
                <a:solidFill>
                  <a:schemeClr val="tx1"/>
                </a:solidFill>
              </a:rPr>
              <a:t>Allows City access to the facilities for inspection</a:t>
            </a:r>
          </a:p>
          <a:p>
            <a:pPr lvl="1"/>
            <a:r>
              <a:rPr lang="en-US" b="1" dirty="0" smtClean="0">
                <a:solidFill>
                  <a:schemeClr val="tx1"/>
                </a:solidFill>
              </a:rPr>
              <a:t>Recorded to title.</a:t>
            </a:r>
          </a:p>
          <a:p>
            <a:pPr lvl="1"/>
            <a:r>
              <a:rPr lang="en-US" b="1" dirty="0" smtClean="0">
                <a:solidFill>
                  <a:schemeClr val="tx1"/>
                </a:solidFill>
              </a:rPr>
              <a:t>Required for all proposed permanent stormwater BMPs.</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23313508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Our Project – O&amp;M</a:t>
            </a:r>
            <a:endParaRPr lang="en-US" dirty="0"/>
          </a:p>
        </p:txBody>
      </p:sp>
      <p:pic>
        <p:nvPicPr>
          <p:cNvPr id="4" name="Content Placeholder 3"/>
          <p:cNvPicPr>
            <a:picLocks noGrp="1" noChangeAspect="1"/>
          </p:cNvPicPr>
          <p:nvPr>
            <p:ph idx="1"/>
          </p:nvPr>
        </p:nvPicPr>
        <p:blipFill>
          <a:blip r:embed="rId2"/>
          <a:stretch>
            <a:fillRect/>
          </a:stretch>
        </p:blipFill>
        <p:spPr>
          <a:xfrm>
            <a:off x="3864374" y="1905000"/>
            <a:ext cx="4093404" cy="2925763"/>
          </a:xfrm>
          <a:prstGeom prst="rect">
            <a:avLst/>
          </a:prstGeom>
        </p:spPr>
      </p:pic>
      <p:pic>
        <p:nvPicPr>
          <p:cNvPr id="5" name="Picture 4"/>
          <p:cNvPicPr>
            <a:picLocks noChangeAspect="1"/>
          </p:cNvPicPr>
          <p:nvPr/>
        </p:nvPicPr>
        <p:blipFill>
          <a:blip r:embed="rId3"/>
          <a:stretch>
            <a:fillRect/>
          </a:stretch>
        </p:blipFill>
        <p:spPr>
          <a:xfrm>
            <a:off x="2895600" y="4537573"/>
            <a:ext cx="4512360" cy="1619250"/>
          </a:xfrm>
          <a:prstGeom prst="rect">
            <a:avLst/>
          </a:prstGeom>
        </p:spPr>
      </p:pic>
      <p:pic>
        <p:nvPicPr>
          <p:cNvPr id="6" name="Picture 5"/>
          <p:cNvPicPr>
            <a:picLocks noChangeAspect="1"/>
          </p:cNvPicPr>
          <p:nvPr/>
        </p:nvPicPr>
        <p:blipFill>
          <a:blip r:embed="rId4"/>
          <a:stretch>
            <a:fillRect/>
          </a:stretch>
        </p:blipFill>
        <p:spPr>
          <a:xfrm>
            <a:off x="228600" y="951411"/>
            <a:ext cx="4503437" cy="3405187"/>
          </a:xfrm>
          <a:prstGeom prst="rect">
            <a:avLst/>
          </a:prstGeom>
        </p:spPr>
      </p:pic>
      <p:pic>
        <p:nvPicPr>
          <p:cNvPr id="7" name="Picture 6"/>
          <p:cNvPicPr>
            <a:picLocks noChangeAspect="1"/>
          </p:cNvPicPr>
          <p:nvPr/>
        </p:nvPicPr>
        <p:blipFill>
          <a:blip r:embed="rId5"/>
          <a:stretch>
            <a:fillRect/>
          </a:stretch>
        </p:blipFill>
        <p:spPr>
          <a:xfrm>
            <a:off x="426720" y="4191000"/>
            <a:ext cx="3819293" cy="2488157"/>
          </a:xfrm>
          <a:prstGeom prst="rect">
            <a:avLst/>
          </a:prstGeom>
        </p:spPr>
      </p:pic>
    </p:spTree>
    <p:extLst>
      <p:ext uri="{BB962C8B-B14F-4D97-AF65-F5344CB8AC3E}">
        <p14:creationId xmlns:p14="http://schemas.microsoft.com/office/powerpoint/2010/main" val="26907461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#9 – Common Misses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b="1" dirty="0" smtClean="0">
                <a:solidFill>
                  <a:schemeClr val="tx1"/>
                </a:solidFill>
              </a:rPr>
              <a:t>Figure showing facility </a:t>
            </a:r>
            <a:r>
              <a:rPr lang="en-US" b="1" dirty="0">
                <a:solidFill>
                  <a:schemeClr val="tx1"/>
                </a:solidFill>
              </a:rPr>
              <a:t>location not </a:t>
            </a:r>
            <a:r>
              <a:rPr lang="en-US" b="1" dirty="0" smtClean="0">
                <a:solidFill>
                  <a:schemeClr val="tx1"/>
                </a:solidFill>
              </a:rPr>
              <a:t>included.</a:t>
            </a:r>
          </a:p>
          <a:p>
            <a:r>
              <a:rPr lang="en-US" b="1" dirty="0" smtClean="0">
                <a:solidFill>
                  <a:schemeClr val="tx1"/>
                </a:solidFill>
              </a:rPr>
              <a:t>Figure does not obviously show where facilities are located.</a:t>
            </a:r>
          </a:p>
          <a:p>
            <a:r>
              <a:rPr lang="en-US" b="1" dirty="0" smtClean="0">
                <a:solidFill>
                  <a:schemeClr val="tx1"/>
                </a:solidFill>
              </a:rPr>
              <a:t>Contact information for person responsible for maintenance not included.</a:t>
            </a:r>
          </a:p>
          <a:p>
            <a:r>
              <a:rPr lang="en-US" b="1" dirty="0" smtClean="0">
                <a:solidFill>
                  <a:schemeClr val="tx1"/>
                </a:solidFill>
              </a:rPr>
              <a:t>Covenant and Easement Agreement not complete.</a:t>
            </a:r>
            <a:endParaRPr lang="en-US" dirty="0" smtClean="0"/>
          </a:p>
          <a:p>
            <a:endParaRPr lang="en-US" dirty="0"/>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9435502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What type of tomato smells best?</a:t>
            </a:r>
          </a:p>
          <a:p>
            <a:pPr marL="0" indent="0">
              <a:buNone/>
            </a:pPr>
            <a:endParaRPr lang="en-US" sz="4000" b="1" dirty="0">
              <a:solidFill>
                <a:schemeClr val="tx1"/>
              </a:solidFill>
            </a:endParaRPr>
          </a:p>
          <a:p>
            <a:r>
              <a:rPr lang="en-US" sz="4000" b="1" dirty="0" smtClean="0">
                <a:solidFill>
                  <a:schemeClr val="tx1"/>
                </a:solidFill>
              </a:rPr>
              <a:t>A Roma!!</a:t>
            </a:r>
          </a:p>
        </p:txBody>
      </p:sp>
    </p:spTree>
    <p:extLst>
      <p:ext uri="{BB962C8B-B14F-4D97-AF65-F5344CB8AC3E}">
        <p14:creationId xmlns:p14="http://schemas.microsoft.com/office/powerpoint/2010/main" val="4178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Stretch Break!!!</a:t>
            </a:r>
            <a:endParaRPr lang="en-US" dirty="0"/>
          </a:p>
        </p:txBody>
      </p:sp>
      <p:pic>
        <p:nvPicPr>
          <p:cNvPr id="4" name="Content Placeholder 3"/>
          <p:cNvPicPr>
            <a:picLocks noGrp="1" noChangeAspect="1"/>
          </p:cNvPicPr>
          <p:nvPr>
            <p:ph idx="1"/>
          </p:nvPr>
        </p:nvPicPr>
        <p:blipFill>
          <a:blip r:embed="rId3"/>
          <a:stretch>
            <a:fillRect/>
          </a:stretch>
        </p:blipFill>
        <p:spPr>
          <a:xfrm>
            <a:off x="1625075" y="1600200"/>
            <a:ext cx="5893850" cy="4525963"/>
          </a:xfrm>
          <a:prstGeom prst="rect">
            <a:avLst/>
          </a:prstGeom>
        </p:spPr>
      </p:pic>
    </p:spTree>
    <p:extLst>
      <p:ext uri="{BB962C8B-B14F-4D97-AF65-F5344CB8AC3E}">
        <p14:creationId xmlns:p14="http://schemas.microsoft.com/office/powerpoint/2010/main" val="21960601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nSpc>
                <a:spcPts val="5000"/>
              </a:lnSpc>
            </a:pPr>
            <a:r>
              <a:rPr lang="en-US" sz="3200" dirty="0" smtClean="0"/>
              <a:t>Additional Protective Measure – Infrastructure Protection</a:t>
            </a:r>
            <a:endParaRPr lang="en-US" sz="3200" dirty="0"/>
          </a:p>
        </p:txBody>
      </p:sp>
      <p:sp>
        <p:nvSpPr>
          <p:cNvPr id="3" name="Content Placeholder 2"/>
          <p:cNvSpPr>
            <a:spLocks noGrp="1"/>
          </p:cNvSpPr>
          <p:nvPr>
            <p:ph idx="1"/>
          </p:nvPr>
        </p:nvSpPr>
        <p:spPr/>
        <p:txBody>
          <a:bodyPr>
            <a:normAutofit/>
          </a:bodyPr>
          <a:lstStyle/>
          <a:p>
            <a:r>
              <a:rPr lang="en-US" b="1" dirty="0">
                <a:solidFill>
                  <a:schemeClr val="tx1"/>
                </a:solidFill>
              </a:rPr>
              <a:t>Projects that impact the downstream system by increasing the amount of stormwater to the </a:t>
            </a:r>
            <a:r>
              <a:rPr lang="en-US" b="1" dirty="0" smtClean="0">
                <a:solidFill>
                  <a:schemeClr val="tx1"/>
                </a:solidFill>
              </a:rPr>
              <a:t>downstream </a:t>
            </a:r>
            <a:r>
              <a:rPr lang="en-US" b="1" dirty="0">
                <a:solidFill>
                  <a:schemeClr val="tx1"/>
                </a:solidFill>
              </a:rPr>
              <a:t>private or public stormwater system may be required to complete a quantitative </a:t>
            </a:r>
            <a:r>
              <a:rPr lang="en-US" b="1" dirty="0" smtClean="0">
                <a:solidFill>
                  <a:schemeClr val="tx1"/>
                </a:solidFill>
              </a:rPr>
              <a:t>downstream </a:t>
            </a:r>
            <a:r>
              <a:rPr lang="en-US" b="1" dirty="0">
                <a:solidFill>
                  <a:schemeClr val="tx1"/>
                </a:solidFill>
              </a:rPr>
              <a:t>analysis of the downstream system to ensure the system is appropriately sized </a:t>
            </a:r>
            <a:r>
              <a:rPr lang="en-US" b="1" dirty="0" smtClean="0">
                <a:solidFill>
                  <a:schemeClr val="tx1"/>
                </a:solidFill>
              </a:rPr>
              <a:t>before </a:t>
            </a:r>
            <a:r>
              <a:rPr lang="en-US" b="1" dirty="0">
                <a:solidFill>
                  <a:schemeClr val="tx1"/>
                </a:solidFill>
              </a:rPr>
              <a:t>a connection to the system will be allowed.  </a:t>
            </a:r>
            <a:endParaRPr lang="en-US" b="1" dirty="0" smtClean="0">
              <a:solidFill>
                <a:schemeClr val="tx1"/>
              </a:solidFill>
            </a:endParaRPr>
          </a:p>
          <a:p>
            <a:r>
              <a:rPr lang="en-US" b="1" dirty="0" smtClean="0">
                <a:solidFill>
                  <a:schemeClr val="tx1"/>
                </a:solidFill>
              </a:rPr>
              <a:t>Typically not required for smaller projects.</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Conveyance Design Discussion</a:t>
            </a:r>
            <a:endParaRPr lang="en-US" dirty="0"/>
          </a:p>
        </p:txBody>
      </p:sp>
    </p:spTree>
    <p:extLst>
      <p:ext uri="{BB962C8B-B14F-4D97-AF65-F5344CB8AC3E}">
        <p14:creationId xmlns:p14="http://schemas.microsoft.com/office/powerpoint/2010/main" val="39601531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600" dirty="0" smtClean="0"/>
              <a:t>Can I Just Discharge Directly to Curb Line?</a:t>
            </a:r>
            <a:endParaRPr lang="en-US" sz="3600" dirty="0"/>
          </a:p>
        </p:txBody>
      </p:sp>
      <p:sp>
        <p:nvSpPr>
          <p:cNvPr id="3" name="Content Placeholder 2"/>
          <p:cNvSpPr>
            <a:spLocks noGrp="1"/>
          </p:cNvSpPr>
          <p:nvPr>
            <p:ph idx="1"/>
          </p:nvPr>
        </p:nvSpPr>
        <p:spPr>
          <a:xfrm>
            <a:off x="457200" y="1524000"/>
            <a:ext cx="8229600" cy="4800600"/>
          </a:xfrm>
        </p:spPr>
        <p:txBody>
          <a:bodyPr>
            <a:normAutofit fontScale="92500"/>
          </a:bodyPr>
          <a:lstStyle/>
          <a:p>
            <a:r>
              <a:rPr lang="en-US" b="1" dirty="0" smtClean="0">
                <a:solidFill>
                  <a:schemeClr val="tx1"/>
                </a:solidFill>
              </a:rPr>
              <a:t>Only allowed if MR #5 BMPs are not feasible and cannot be used to fully infiltrate or disperse stormwater onsite.</a:t>
            </a:r>
          </a:p>
          <a:p>
            <a:r>
              <a:rPr lang="en-US" b="1" dirty="0" smtClean="0">
                <a:solidFill>
                  <a:schemeClr val="tx1"/>
                </a:solidFill>
              </a:rPr>
              <a:t>Curb line (asphalt wedge or curb and gutter) must be present.</a:t>
            </a:r>
          </a:p>
          <a:p>
            <a:r>
              <a:rPr lang="en-US" b="1" dirty="0">
                <a:solidFill>
                  <a:schemeClr val="tx1"/>
                </a:solidFill>
              </a:rPr>
              <a:t>Conveyance to the curb will only be allowed </a:t>
            </a:r>
            <a:r>
              <a:rPr lang="en-US" b="1" dirty="0" smtClean="0">
                <a:solidFill>
                  <a:schemeClr val="tx1"/>
                </a:solidFill>
              </a:rPr>
              <a:t>if:</a:t>
            </a:r>
          </a:p>
          <a:p>
            <a:pPr lvl="1"/>
            <a:r>
              <a:rPr lang="en-US" b="1" dirty="0" smtClean="0">
                <a:solidFill>
                  <a:schemeClr val="tx1"/>
                </a:solidFill>
              </a:rPr>
              <a:t>A </a:t>
            </a:r>
            <a:r>
              <a:rPr lang="en-US" b="1" dirty="0">
                <a:solidFill>
                  <a:schemeClr val="tx1"/>
                </a:solidFill>
              </a:rPr>
              <a:t>catch basin or other inlet to the conveyance system is located within 350 feet </a:t>
            </a:r>
            <a:r>
              <a:rPr lang="en-US" b="1" dirty="0" smtClean="0">
                <a:solidFill>
                  <a:schemeClr val="tx1"/>
                </a:solidFill>
              </a:rPr>
              <a:t>downstream </a:t>
            </a:r>
            <a:r>
              <a:rPr lang="en-US" b="1" dirty="0">
                <a:solidFill>
                  <a:schemeClr val="tx1"/>
                </a:solidFill>
              </a:rPr>
              <a:t>of the discharge location.  </a:t>
            </a:r>
            <a:endParaRPr lang="en-US" b="1" dirty="0" smtClean="0">
              <a:solidFill>
                <a:schemeClr val="tx1"/>
              </a:solidFill>
            </a:endParaRPr>
          </a:p>
          <a:p>
            <a:pPr lvl="1"/>
            <a:r>
              <a:rPr lang="en-US" b="1" dirty="0" smtClean="0">
                <a:solidFill>
                  <a:schemeClr val="tx1"/>
                </a:solidFill>
              </a:rPr>
              <a:t>Stormwater </a:t>
            </a:r>
            <a:r>
              <a:rPr lang="en-US" b="1" dirty="0">
                <a:solidFill>
                  <a:schemeClr val="tx1"/>
                </a:solidFill>
              </a:rPr>
              <a:t>discharges from the project site </a:t>
            </a:r>
            <a:r>
              <a:rPr lang="en-US" b="1" dirty="0" smtClean="0">
                <a:solidFill>
                  <a:schemeClr val="tx1"/>
                </a:solidFill>
              </a:rPr>
              <a:t>remain </a:t>
            </a:r>
            <a:r>
              <a:rPr lang="en-US" b="1" dirty="0">
                <a:solidFill>
                  <a:schemeClr val="tx1"/>
                </a:solidFill>
              </a:rPr>
              <a:t>in the gutter line to the nearest </a:t>
            </a:r>
            <a:r>
              <a:rPr lang="en-US" b="1" dirty="0" smtClean="0">
                <a:solidFill>
                  <a:schemeClr val="tx1"/>
                </a:solidFill>
              </a:rPr>
              <a:t>stormwater </a:t>
            </a:r>
            <a:r>
              <a:rPr lang="en-US" b="1" dirty="0">
                <a:solidFill>
                  <a:schemeClr val="tx1"/>
                </a:solidFill>
              </a:rPr>
              <a:t>system inlet.  Existing or new curb shall be tall enough to ensure water </a:t>
            </a:r>
            <a:r>
              <a:rPr lang="en-US" b="1" dirty="0" smtClean="0">
                <a:solidFill>
                  <a:schemeClr val="tx1"/>
                </a:solidFill>
              </a:rPr>
              <a:t>remains </a:t>
            </a:r>
            <a:r>
              <a:rPr lang="en-US" b="1" dirty="0">
                <a:solidFill>
                  <a:schemeClr val="tx1"/>
                </a:solidFill>
              </a:rPr>
              <a:t>in the gutter </a:t>
            </a:r>
            <a:r>
              <a:rPr lang="en-US" b="1" dirty="0" smtClean="0">
                <a:solidFill>
                  <a:schemeClr val="tx1"/>
                </a:solidFill>
              </a:rPr>
              <a:t>line.</a:t>
            </a:r>
          </a:p>
          <a:p>
            <a:pPr lvl="1"/>
            <a:r>
              <a:rPr lang="en-US" b="1" dirty="0" smtClean="0">
                <a:solidFill>
                  <a:schemeClr val="tx1"/>
                </a:solidFill>
              </a:rPr>
              <a:t>Stormwater </a:t>
            </a:r>
            <a:r>
              <a:rPr lang="en-US" b="1" dirty="0">
                <a:solidFill>
                  <a:schemeClr val="tx1"/>
                </a:solidFill>
              </a:rPr>
              <a:t>discharges from the project site enter a stormwater system inlet before the </a:t>
            </a:r>
            <a:r>
              <a:rPr lang="en-US" b="1" dirty="0" smtClean="0">
                <a:solidFill>
                  <a:schemeClr val="tx1"/>
                </a:solidFill>
              </a:rPr>
              <a:t>next </a:t>
            </a:r>
            <a:r>
              <a:rPr lang="en-US" b="1" dirty="0">
                <a:solidFill>
                  <a:schemeClr val="tx1"/>
                </a:solidFill>
              </a:rPr>
              <a:t>downstream </a:t>
            </a:r>
            <a:r>
              <a:rPr lang="en-US" b="1" dirty="0" smtClean="0">
                <a:solidFill>
                  <a:schemeClr val="tx1"/>
                </a:solidFill>
              </a:rPr>
              <a:t>intersection.</a:t>
            </a:r>
          </a:p>
          <a:p>
            <a:pPr lvl="1"/>
            <a:r>
              <a:rPr lang="en-US" b="1" dirty="0" smtClean="0">
                <a:solidFill>
                  <a:schemeClr val="tx1"/>
                </a:solidFill>
              </a:rPr>
              <a:t>Stormwater </a:t>
            </a:r>
            <a:r>
              <a:rPr lang="en-US" b="1" dirty="0">
                <a:solidFill>
                  <a:schemeClr val="tx1"/>
                </a:solidFill>
              </a:rPr>
              <a:t>discharges are not on the high side of full warp street section</a:t>
            </a:r>
            <a:r>
              <a:rPr lang="en-US" b="1" dirty="0" smtClean="0">
                <a:solidFill>
                  <a:schemeClr val="tx1"/>
                </a:solidFill>
              </a:rPr>
              <a:t>.</a:t>
            </a:r>
          </a:p>
          <a:p>
            <a:pPr marL="342900" lvl="1" indent="-342900">
              <a:buFont typeface="Arial" pitchFamily="34" charset="0"/>
              <a:buChar char="•"/>
            </a:pPr>
            <a:r>
              <a:rPr lang="en-US" sz="2400" b="1" dirty="0">
                <a:solidFill>
                  <a:schemeClr val="tx1"/>
                </a:solidFill>
              </a:rPr>
              <a:t>If above conditions cannot be met, extension of the stormwater system is required.</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Conveyance Design Discussion</a:t>
            </a:r>
            <a:endParaRPr lang="en-US" dirty="0"/>
          </a:p>
        </p:txBody>
      </p:sp>
    </p:spTree>
    <p:extLst>
      <p:ext uri="{BB962C8B-B14F-4D97-AF65-F5344CB8AC3E}">
        <p14:creationId xmlns:p14="http://schemas.microsoft.com/office/powerpoint/2010/main" val="19492912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Conveyance System Design</a:t>
            </a:r>
            <a:endParaRPr lang="en-US" sz="4000" dirty="0"/>
          </a:p>
        </p:txBody>
      </p:sp>
      <p:sp>
        <p:nvSpPr>
          <p:cNvPr id="3" name="Content Placeholder 2"/>
          <p:cNvSpPr>
            <a:spLocks noGrp="1"/>
          </p:cNvSpPr>
          <p:nvPr>
            <p:ph idx="1"/>
          </p:nvPr>
        </p:nvSpPr>
        <p:spPr>
          <a:xfrm>
            <a:off x="457200" y="1524000"/>
            <a:ext cx="8229600" cy="5105400"/>
          </a:xfrm>
        </p:spPr>
        <p:txBody>
          <a:bodyPr>
            <a:noAutofit/>
          </a:bodyPr>
          <a:lstStyle/>
          <a:p>
            <a:r>
              <a:rPr lang="en-US" sz="3600" b="1" dirty="0" smtClean="0">
                <a:solidFill>
                  <a:schemeClr val="tx1"/>
                </a:solidFill>
              </a:rPr>
              <a:t>Small Project typically will not be required to model the onsite conveyance system.</a:t>
            </a:r>
          </a:p>
          <a:p>
            <a:r>
              <a:rPr lang="en-US" sz="3600" b="1" dirty="0" smtClean="0">
                <a:solidFill>
                  <a:schemeClr val="tx1"/>
                </a:solidFill>
              </a:rPr>
              <a:t>Minimum pipe sizes for roofs shall be 3”.</a:t>
            </a:r>
          </a:p>
          <a:p>
            <a:r>
              <a:rPr lang="en-US" sz="3600" b="1" dirty="0" smtClean="0">
                <a:solidFill>
                  <a:schemeClr val="tx1"/>
                </a:solidFill>
              </a:rPr>
              <a:t>Minimum pipe sizes for driveways shall be 6”.</a:t>
            </a:r>
          </a:p>
          <a:p>
            <a:pPr marL="0" indent="0">
              <a:buNone/>
            </a:pPr>
            <a:endParaRPr lang="en-US" sz="1100" b="1" dirty="0" smtClean="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Conveyance Design Discussion</a:t>
            </a:r>
            <a:endParaRPr lang="en-US" dirty="0"/>
          </a:p>
        </p:txBody>
      </p:sp>
    </p:spTree>
    <p:extLst>
      <p:ext uri="{BB962C8B-B14F-4D97-AF65-F5344CB8AC3E}">
        <p14:creationId xmlns:p14="http://schemas.microsoft.com/office/powerpoint/2010/main" val="8205678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3200" dirty="0" smtClean="0"/>
              <a:t>Construction Stormwater Pollution Prevention Plan</a:t>
            </a:r>
            <a:endParaRPr lang="en-US" sz="3200" dirty="0"/>
          </a:p>
        </p:txBody>
      </p:sp>
      <p:sp>
        <p:nvSpPr>
          <p:cNvPr id="3" name="Content Placeholder 2"/>
          <p:cNvSpPr>
            <a:spLocks noGrp="1"/>
          </p:cNvSpPr>
          <p:nvPr>
            <p:ph idx="1"/>
          </p:nvPr>
        </p:nvSpPr>
        <p:spPr>
          <a:xfrm>
            <a:off x="457200" y="1752600"/>
            <a:ext cx="8229600" cy="4373563"/>
          </a:xfrm>
        </p:spPr>
        <p:txBody>
          <a:bodyPr/>
          <a:lstStyle/>
          <a:p>
            <a:r>
              <a:rPr lang="en-US" b="1" dirty="0" smtClean="0">
                <a:solidFill>
                  <a:schemeClr val="tx1"/>
                </a:solidFill>
              </a:rPr>
              <a:t>Report is part of Combined SSP/SWPPP.  </a:t>
            </a:r>
          </a:p>
          <a:p>
            <a:r>
              <a:rPr lang="en-US" b="1" dirty="0" smtClean="0">
                <a:solidFill>
                  <a:schemeClr val="tx1"/>
                </a:solidFill>
              </a:rPr>
              <a:t>Must describe BMPs that will be used to meet all 13 Elements.  </a:t>
            </a:r>
          </a:p>
          <a:p>
            <a:r>
              <a:rPr lang="en-US" b="1" dirty="0" smtClean="0">
                <a:solidFill>
                  <a:schemeClr val="tx1"/>
                </a:solidFill>
              </a:rPr>
              <a:t>If an Element is not needed – must describe why it is not needed.</a:t>
            </a:r>
          </a:p>
          <a:p>
            <a:r>
              <a:rPr lang="en-US" b="1" dirty="0" smtClean="0">
                <a:solidFill>
                  <a:schemeClr val="tx1"/>
                </a:solidFill>
              </a:rPr>
              <a:t>Plan set must show location of BMPs.</a:t>
            </a:r>
          </a:p>
          <a:p>
            <a:r>
              <a:rPr lang="en-US" b="1" dirty="0" smtClean="0">
                <a:solidFill>
                  <a:schemeClr val="tx1"/>
                </a:solidFill>
              </a:rPr>
              <a:t>Must include BMPs from SWMM that will be used.  Word documents of each BMP are available at </a:t>
            </a:r>
            <a:r>
              <a:rPr lang="en-US" b="1" dirty="0" smtClean="0">
                <a:solidFill>
                  <a:schemeClr val="tx1"/>
                </a:solidFill>
                <a:hlinkClick r:id="rId2"/>
              </a:rPr>
              <a:t>www.cityoftacoma.org/stormwatermanual_templates</a:t>
            </a:r>
            <a:r>
              <a:rPr lang="en-US" b="1" dirty="0" smtClean="0">
                <a:solidFill>
                  <a:schemeClr val="tx1"/>
                </a:solidFill>
              </a:rPr>
              <a:t> for easy copy and paste.</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SWPPP</a:t>
            </a:r>
            <a:endParaRPr lang="en-US" dirty="0"/>
          </a:p>
        </p:txBody>
      </p:sp>
    </p:spTree>
    <p:extLst>
      <p:ext uri="{BB962C8B-B14F-4D97-AF65-F5344CB8AC3E}">
        <p14:creationId xmlns:p14="http://schemas.microsoft.com/office/powerpoint/2010/main" val="31059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Development increases stormwater because it creates surfaces for rain/snow to runoff.</a:t>
            </a:r>
          </a:p>
          <a:p>
            <a:r>
              <a:rPr lang="en-US" b="1" dirty="0" smtClean="0">
                <a:solidFill>
                  <a:schemeClr val="tx1"/>
                </a:solidFill>
              </a:rPr>
              <a:t>Unmitigated stormwater has negative effects on receiving waterbodies and infrastructure.</a:t>
            </a:r>
          </a:p>
          <a:p>
            <a:r>
              <a:rPr lang="en-US" b="1" dirty="0">
                <a:solidFill>
                  <a:schemeClr val="tx1"/>
                </a:solidFill>
              </a:rPr>
              <a:t>Negative effects of stormwater:</a:t>
            </a:r>
          </a:p>
          <a:p>
            <a:pPr lvl="1"/>
            <a:r>
              <a:rPr lang="en-US" sz="1800" b="1" dirty="0" smtClean="0">
                <a:solidFill>
                  <a:schemeClr val="tx1"/>
                </a:solidFill>
              </a:rPr>
              <a:t>Stormwater Picks Up Pollutants</a:t>
            </a:r>
          </a:p>
          <a:p>
            <a:pPr lvl="1"/>
            <a:r>
              <a:rPr lang="en-US" sz="1800" b="1" dirty="0" smtClean="0">
                <a:solidFill>
                  <a:schemeClr val="tx1"/>
                </a:solidFill>
              </a:rPr>
              <a:t>Increased Flowrates Cause Erosion </a:t>
            </a:r>
            <a:r>
              <a:rPr lang="en-US" sz="1800" b="1" dirty="0" smtClean="0">
                <a:solidFill>
                  <a:schemeClr val="tx1"/>
                </a:solidFill>
                <a:sym typeface="Wingdings" panose="05000000000000000000" pitchFamily="2" charset="2"/>
              </a:rPr>
              <a:t> </a:t>
            </a:r>
            <a:r>
              <a:rPr lang="en-US" sz="1800" b="1" dirty="0">
                <a:solidFill>
                  <a:schemeClr val="tx1"/>
                </a:solidFill>
                <a:sym typeface="Wingdings" panose="05000000000000000000" pitchFamily="2" charset="2"/>
              </a:rPr>
              <a:t>M</a:t>
            </a:r>
            <a:r>
              <a:rPr lang="en-US" sz="1800" b="1" dirty="0" smtClean="0">
                <a:solidFill>
                  <a:schemeClr val="tx1"/>
                </a:solidFill>
                <a:sym typeface="Wingdings" panose="05000000000000000000" pitchFamily="2" charset="2"/>
              </a:rPr>
              <a:t>ore Pollutants</a:t>
            </a:r>
          </a:p>
          <a:p>
            <a:pPr lvl="1"/>
            <a:r>
              <a:rPr lang="en-US" sz="1800" b="1" dirty="0" smtClean="0">
                <a:solidFill>
                  <a:schemeClr val="tx1"/>
                </a:solidFill>
                <a:sym typeface="Wingdings" panose="05000000000000000000" pitchFamily="2" charset="2"/>
              </a:rPr>
              <a:t>Pollutants  Fish Kill  </a:t>
            </a:r>
            <a:endParaRPr lang="en-US" sz="1800" b="1" dirty="0" smtClean="0">
              <a:solidFill>
                <a:schemeClr val="tx1"/>
              </a:solidFill>
            </a:endParaRPr>
          </a:p>
          <a:p>
            <a:pPr marL="457200" lvl="1" indent="0">
              <a:buNone/>
            </a:pPr>
            <a:r>
              <a:rPr lang="en-US" sz="1800" b="1" dirty="0">
                <a:solidFill>
                  <a:schemeClr val="tx1"/>
                </a:solidFill>
                <a:hlinkClick r:id="rId2"/>
              </a:rPr>
              <a:t>https://</a:t>
            </a:r>
            <a:r>
              <a:rPr lang="en-US" sz="1800" b="1" dirty="0" smtClean="0">
                <a:solidFill>
                  <a:schemeClr val="tx1"/>
                </a:solidFill>
                <a:hlinkClick r:id="rId2"/>
              </a:rPr>
              <a:t>www.youtube.com/watch?v=omUuWxP8YFU</a:t>
            </a:r>
            <a:r>
              <a:rPr lang="en-US" sz="1800" b="1" dirty="0" smtClean="0">
                <a:solidFill>
                  <a:schemeClr val="tx1"/>
                </a:solidFill>
              </a:rPr>
              <a:t> </a:t>
            </a:r>
            <a:endParaRPr lang="en-US" sz="1800" b="1" dirty="0">
              <a:solidFill>
                <a:schemeClr val="tx1"/>
              </a:solidFill>
            </a:endParaRPr>
          </a:p>
          <a:p>
            <a:pPr lvl="1"/>
            <a:r>
              <a:rPr lang="en-US" sz="1800" b="1" dirty="0" smtClean="0">
                <a:solidFill>
                  <a:schemeClr val="tx1"/>
                </a:solidFill>
              </a:rPr>
              <a:t>Flooding</a:t>
            </a:r>
          </a:p>
          <a:p>
            <a:pPr marL="457200" lvl="1" indent="0">
              <a:buNone/>
            </a:pPr>
            <a:r>
              <a:rPr lang="en-US" sz="1800" b="1" dirty="0">
                <a:solidFill>
                  <a:schemeClr val="tx1"/>
                </a:solidFill>
                <a:hlinkClick r:id="rId3"/>
              </a:rPr>
              <a:t>https://</a:t>
            </a:r>
            <a:r>
              <a:rPr lang="en-US" sz="1800" b="1" dirty="0" smtClean="0">
                <a:solidFill>
                  <a:schemeClr val="tx1"/>
                </a:solidFill>
                <a:hlinkClick r:id="rId3"/>
              </a:rPr>
              <a:t>www.youtube.com/watch?v=L1Y3740YzOc</a:t>
            </a:r>
            <a:r>
              <a:rPr lang="en-US" sz="1800" b="1" dirty="0" smtClean="0">
                <a:solidFill>
                  <a:schemeClr val="tx1"/>
                </a:solidFill>
              </a:rPr>
              <a:t> </a:t>
            </a:r>
            <a:endParaRPr lang="en-US" sz="1800" b="1"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26719782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Additional Documentation</a:t>
            </a:r>
            <a:endParaRPr lang="en-US" sz="3600" dirty="0"/>
          </a:p>
        </p:txBody>
      </p:sp>
      <p:sp>
        <p:nvSpPr>
          <p:cNvPr id="3" name="Content Placeholder 2"/>
          <p:cNvSpPr>
            <a:spLocks noGrp="1"/>
          </p:cNvSpPr>
          <p:nvPr>
            <p:ph idx="1"/>
          </p:nvPr>
        </p:nvSpPr>
        <p:spPr>
          <a:xfrm>
            <a:off x="457200" y="1371600"/>
            <a:ext cx="8229600" cy="4800600"/>
          </a:xfrm>
        </p:spPr>
        <p:txBody>
          <a:bodyPr>
            <a:normAutofit/>
          </a:bodyPr>
          <a:lstStyle/>
          <a:p>
            <a:r>
              <a:rPr lang="en-US" b="1" dirty="0" smtClean="0">
                <a:solidFill>
                  <a:schemeClr val="tx1"/>
                </a:solidFill>
              </a:rPr>
              <a:t>Temporary Erosion and Sediment Control BMPs</a:t>
            </a:r>
          </a:p>
          <a:p>
            <a:pPr lvl="1"/>
            <a:r>
              <a:rPr lang="en-US" b="1" dirty="0">
                <a:solidFill>
                  <a:schemeClr val="tx1"/>
                </a:solidFill>
              </a:rPr>
              <a:t>Must attached BMPs (only those proposed to be used) from the SWMM in entirety.  Various formats available at </a:t>
            </a:r>
            <a:r>
              <a:rPr lang="en-US" b="1" dirty="0">
                <a:solidFill>
                  <a:schemeClr val="tx1"/>
                </a:solidFill>
                <a:hlinkClick r:id="rId2"/>
              </a:rPr>
              <a:t>www.cityoftacoma.org/stormwatermanual_templates</a:t>
            </a:r>
            <a:r>
              <a:rPr lang="en-US" b="1" dirty="0">
                <a:solidFill>
                  <a:schemeClr val="tx1"/>
                </a:solidFill>
              </a:rPr>
              <a:t> to aid in doing this.</a:t>
            </a:r>
          </a:p>
          <a:p>
            <a:r>
              <a:rPr lang="en-US" b="1" dirty="0" smtClean="0">
                <a:solidFill>
                  <a:schemeClr val="tx1"/>
                </a:solidFill>
              </a:rPr>
              <a:t>Soils Report –Separate Stand-Alone Document</a:t>
            </a:r>
          </a:p>
          <a:p>
            <a:pPr lvl="1"/>
            <a:r>
              <a:rPr lang="en-US" b="1" dirty="0" smtClean="0">
                <a:solidFill>
                  <a:schemeClr val="tx1"/>
                </a:solidFill>
              </a:rPr>
              <a:t>Common mistake: soils report do not match BMP design and do not include appropriate information for MR # infeasibility.</a:t>
            </a:r>
          </a:p>
          <a:p>
            <a:pPr lvl="1"/>
            <a:r>
              <a:rPr lang="en-US" b="1" dirty="0" smtClean="0">
                <a:solidFill>
                  <a:schemeClr val="tx1"/>
                </a:solidFill>
              </a:rPr>
              <a:t>Common mistake: soils logs are not taken at appropriate depths.</a:t>
            </a:r>
          </a:p>
          <a:p>
            <a:pPr marL="342900" lvl="1" indent="-342900">
              <a:buFont typeface="Arial" pitchFamily="34" charset="0"/>
              <a:buChar char="•"/>
            </a:pPr>
            <a:r>
              <a:rPr lang="en-US" sz="2400" b="1" dirty="0">
                <a:solidFill>
                  <a:schemeClr val="tx1"/>
                </a:solidFill>
              </a:rPr>
              <a:t>Operation and Maintenance Manual</a:t>
            </a:r>
          </a:p>
          <a:p>
            <a:pPr lvl="1"/>
            <a:r>
              <a:rPr lang="en-US" b="1" dirty="0" smtClean="0">
                <a:solidFill>
                  <a:schemeClr val="tx1"/>
                </a:solidFill>
              </a:rPr>
              <a:t>Separate stand-alone document.</a:t>
            </a:r>
          </a:p>
          <a:p>
            <a:pPr marL="342900" lvl="1" indent="-342900">
              <a:buFont typeface="Arial" pitchFamily="34" charset="0"/>
              <a:buChar char="•"/>
            </a:pPr>
            <a:r>
              <a:rPr lang="en-US" sz="2400" b="1" dirty="0" smtClean="0">
                <a:solidFill>
                  <a:schemeClr val="tx1"/>
                </a:solidFill>
              </a:rPr>
              <a:t>Plan Set</a:t>
            </a:r>
          </a:p>
          <a:p>
            <a:pPr lvl="1"/>
            <a:r>
              <a:rPr lang="en-US" b="1" dirty="0">
                <a:solidFill>
                  <a:schemeClr val="tx1"/>
                </a:solidFill>
              </a:rPr>
              <a:t>Site Plan</a:t>
            </a:r>
          </a:p>
          <a:p>
            <a:pPr lvl="1"/>
            <a:r>
              <a:rPr lang="en-US" b="1" dirty="0">
                <a:solidFill>
                  <a:schemeClr val="tx1"/>
                </a:solidFill>
              </a:rPr>
              <a:t>Building plans.</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Other Items Needed</a:t>
            </a:r>
            <a:endParaRPr lang="en-US" dirty="0"/>
          </a:p>
        </p:txBody>
      </p:sp>
    </p:spTree>
    <p:extLst>
      <p:ext uri="{BB962C8B-B14F-4D97-AF65-F5344CB8AC3E}">
        <p14:creationId xmlns:p14="http://schemas.microsoft.com/office/powerpoint/2010/main" val="158956056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nSpc>
                <a:spcPts val="4500"/>
              </a:lnSpc>
            </a:pPr>
            <a:r>
              <a:rPr lang="en-US" sz="3600" dirty="0" smtClean="0"/>
              <a:t>Other Commonly Missed Items - General</a:t>
            </a: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tx1"/>
                </a:solidFill>
              </a:rPr>
              <a:t>Not packaging material appropriately.  10-20 different documents that should have all been included in SSP.</a:t>
            </a:r>
          </a:p>
          <a:p>
            <a:r>
              <a:rPr lang="en-US" b="1" dirty="0" smtClean="0">
                <a:solidFill>
                  <a:schemeClr val="tx1"/>
                </a:solidFill>
              </a:rPr>
              <a:t>Plan sets do not match report.</a:t>
            </a:r>
          </a:p>
          <a:p>
            <a:pPr marL="342900" lvl="1" indent="-342900">
              <a:buFont typeface="Arial" pitchFamily="34" charset="0"/>
              <a:buChar char="•"/>
            </a:pPr>
            <a:r>
              <a:rPr lang="en-US" sz="2400" b="1" dirty="0" smtClean="0">
                <a:solidFill>
                  <a:schemeClr val="tx1"/>
                </a:solidFill>
              </a:rPr>
              <a:t>Plan </a:t>
            </a:r>
            <a:r>
              <a:rPr lang="en-US" sz="2400" b="1" dirty="0">
                <a:solidFill>
                  <a:schemeClr val="tx1"/>
                </a:solidFill>
              </a:rPr>
              <a:t>sets not </a:t>
            </a:r>
            <a:r>
              <a:rPr lang="en-US" sz="2400" b="1" dirty="0" smtClean="0">
                <a:solidFill>
                  <a:schemeClr val="tx1"/>
                </a:solidFill>
              </a:rPr>
              <a:t>accurate or do not include complete information</a:t>
            </a:r>
          </a:p>
          <a:p>
            <a:pPr marL="742950" lvl="2" indent="-342900"/>
            <a:r>
              <a:rPr lang="en-US" sz="2400" b="1" dirty="0" smtClean="0">
                <a:solidFill>
                  <a:schemeClr val="tx1"/>
                </a:solidFill>
              </a:rPr>
              <a:t>Not to Scale</a:t>
            </a:r>
          </a:p>
          <a:p>
            <a:pPr marL="742950" lvl="2" indent="-342900"/>
            <a:r>
              <a:rPr lang="en-US" sz="2400" b="1" dirty="0" smtClean="0">
                <a:solidFill>
                  <a:schemeClr val="tx1"/>
                </a:solidFill>
              </a:rPr>
              <a:t>Pipe slopes</a:t>
            </a:r>
          </a:p>
          <a:p>
            <a:pPr marL="742950" lvl="2" indent="-342900"/>
            <a:r>
              <a:rPr lang="en-US" sz="2400" b="1" dirty="0" smtClean="0">
                <a:solidFill>
                  <a:schemeClr val="tx1"/>
                </a:solidFill>
              </a:rPr>
              <a:t>Inverts</a:t>
            </a:r>
          </a:p>
          <a:p>
            <a:pPr marL="742950" lvl="2" indent="-342900"/>
            <a:r>
              <a:rPr lang="en-US" sz="2400" b="1" dirty="0" smtClean="0">
                <a:solidFill>
                  <a:schemeClr val="tx1"/>
                </a:solidFill>
              </a:rPr>
              <a:t>Rim Elevations</a:t>
            </a:r>
          </a:p>
          <a:p>
            <a:pPr marL="742950" lvl="2" indent="-342900"/>
            <a:r>
              <a:rPr lang="en-US" sz="2400" b="1" dirty="0" smtClean="0">
                <a:solidFill>
                  <a:schemeClr val="tx1"/>
                </a:solidFill>
              </a:rPr>
              <a:t>Facility Dimensions</a:t>
            </a:r>
          </a:p>
          <a:p>
            <a:pPr marL="742950" lvl="2" indent="-342900"/>
            <a:r>
              <a:rPr lang="en-US" sz="2400" b="1" dirty="0" smtClean="0">
                <a:solidFill>
                  <a:schemeClr val="tx1"/>
                </a:solidFill>
              </a:rPr>
              <a:t>Utility Conflicts</a:t>
            </a:r>
          </a:p>
          <a:p>
            <a:pPr marL="742950" lvl="2" indent="-342900"/>
            <a:r>
              <a:rPr lang="en-US" sz="2400" b="1" dirty="0" smtClean="0">
                <a:solidFill>
                  <a:schemeClr val="tx1"/>
                </a:solidFill>
              </a:rPr>
              <a:t>No details or details do not match other plan sets.</a:t>
            </a:r>
            <a:endParaRPr lang="en-US" sz="2400" b="1" dirty="0">
              <a:solidFill>
                <a:schemeClr val="tx1"/>
              </a:solidFill>
            </a:endParaRPr>
          </a:p>
          <a:p>
            <a:pPr lvl="1"/>
            <a:endParaRPr lang="en-US" b="1" dirty="0" smtClean="0">
              <a:solidFill>
                <a:schemeClr val="tx1"/>
              </a:solidFill>
            </a:endParaRPr>
          </a:p>
          <a:p>
            <a:pPr lvl="1"/>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Other</a:t>
            </a:r>
            <a:endParaRPr lang="en-US" dirty="0"/>
          </a:p>
        </p:txBody>
      </p:sp>
    </p:spTree>
    <p:extLst>
      <p:ext uri="{BB962C8B-B14F-4D97-AF65-F5344CB8AC3E}">
        <p14:creationId xmlns:p14="http://schemas.microsoft.com/office/powerpoint/2010/main" val="22347911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400" dirty="0"/>
              <a:t>Questions?  Please Use Q&amp;A…and </a:t>
            </a:r>
            <a:r>
              <a:rPr lang="en-US" sz="4400" dirty="0" smtClean="0"/>
              <a:t>final words of wisdom!</a:t>
            </a:r>
            <a:endParaRPr lang="en-US" sz="4400"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Knowledge is knowing a tomato is a fruit.</a:t>
            </a:r>
          </a:p>
          <a:p>
            <a:pPr marL="0" indent="0">
              <a:buNone/>
            </a:pPr>
            <a:endParaRPr lang="en-US" sz="4000" b="1" dirty="0" smtClean="0">
              <a:solidFill>
                <a:schemeClr val="tx1"/>
              </a:solidFill>
            </a:endParaRPr>
          </a:p>
          <a:p>
            <a:r>
              <a:rPr lang="en-US" sz="4000" b="1" dirty="0" smtClean="0">
                <a:solidFill>
                  <a:schemeClr val="tx1"/>
                </a:solidFill>
              </a:rPr>
              <a:t>Wisdom is not putting it in a fruit salad.</a:t>
            </a:r>
          </a:p>
        </p:txBody>
      </p:sp>
    </p:spTree>
    <p:extLst>
      <p:ext uri="{BB962C8B-B14F-4D97-AF65-F5344CB8AC3E}">
        <p14:creationId xmlns:p14="http://schemas.microsoft.com/office/powerpoint/2010/main" val="14563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Zoom Survey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You should receive a survey after this webinar ends.  Please fill out to let us know how we are doing and if you have any ideas for </a:t>
            </a:r>
            <a:r>
              <a:rPr lang="en-US" b="1" smtClean="0">
                <a:solidFill>
                  <a:schemeClr val="tx1"/>
                </a:solidFill>
              </a:rPr>
              <a:t>future trainings, etc.</a:t>
            </a:r>
            <a:endParaRPr lang="en-US" b="1" dirty="0">
              <a:solidFill>
                <a:schemeClr val="tx1"/>
              </a:solidFill>
            </a:endParaRPr>
          </a:p>
        </p:txBody>
      </p:sp>
    </p:spTree>
    <p:extLst>
      <p:ext uri="{BB962C8B-B14F-4D97-AF65-F5344CB8AC3E}">
        <p14:creationId xmlns:p14="http://schemas.microsoft.com/office/powerpoint/2010/main" val="14061556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Wrap Up</a:t>
            </a:r>
            <a:endParaRPr lang="en-US" dirty="0"/>
          </a:p>
        </p:txBody>
      </p:sp>
      <p:sp>
        <p:nvSpPr>
          <p:cNvPr id="3" name="Content Placeholder 2"/>
          <p:cNvSpPr>
            <a:spLocks noGrp="1"/>
          </p:cNvSpPr>
          <p:nvPr>
            <p:ph idx="1"/>
          </p:nvPr>
        </p:nvSpPr>
        <p:spPr>
          <a:xfrm>
            <a:off x="457200" y="1219200"/>
            <a:ext cx="8229600" cy="4906963"/>
          </a:xfrm>
        </p:spPr>
        <p:txBody>
          <a:bodyPr/>
          <a:lstStyle/>
          <a:p>
            <a:r>
              <a:rPr lang="en-US" b="1" dirty="0" smtClean="0">
                <a:solidFill>
                  <a:schemeClr val="tx1"/>
                </a:solidFill>
              </a:rPr>
              <a:t>Thanks for attending this training</a:t>
            </a:r>
          </a:p>
          <a:p>
            <a:r>
              <a:rPr lang="en-US" b="1" dirty="0" smtClean="0">
                <a:solidFill>
                  <a:schemeClr val="tx1"/>
                </a:solidFill>
              </a:rPr>
              <a:t>We hope it is helpful to you now and in future</a:t>
            </a:r>
          </a:p>
          <a:p>
            <a:r>
              <a:rPr lang="en-US" b="1" dirty="0" smtClean="0">
                <a:solidFill>
                  <a:schemeClr val="tx1"/>
                </a:solidFill>
              </a:rPr>
              <a:t>Slide deck and recording will be available at </a:t>
            </a:r>
            <a:r>
              <a:rPr lang="en-US" b="1" dirty="0" smtClean="0">
                <a:solidFill>
                  <a:schemeClr val="tx1"/>
                </a:solidFill>
                <a:hlinkClick r:id="rId3"/>
              </a:rPr>
              <a:t>www.cityoftacoma.org/stormwatermanual</a:t>
            </a:r>
            <a:r>
              <a:rPr lang="en-US" b="1" dirty="0" smtClean="0">
                <a:solidFill>
                  <a:schemeClr val="tx1"/>
                </a:solidFill>
              </a:rPr>
              <a:t> </a:t>
            </a:r>
          </a:p>
          <a:p>
            <a:pPr lvl="1"/>
            <a:r>
              <a:rPr lang="en-US" b="1" dirty="0" smtClean="0">
                <a:solidFill>
                  <a:schemeClr val="tx1"/>
                </a:solidFill>
              </a:rPr>
              <a:t>Hopefully by end of the month.</a:t>
            </a:r>
          </a:p>
          <a:p>
            <a:r>
              <a:rPr lang="en-US" b="1" dirty="0" smtClean="0">
                <a:solidFill>
                  <a:schemeClr val="tx1"/>
                </a:solidFill>
              </a:rPr>
              <a:t>Contact us if you have specific questions:</a:t>
            </a:r>
          </a:p>
          <a:p>
            <a:pPr lvl="1"/>
            <a:r>
              <a:rPr lang="en-US" b="1" dirty="0" smtClean="0">
                <a:solidFill>
                  <a:schemeClr val="tx1"/>
                </a:solidFill>
              </a:rPr>
              <a:t>Mieke Hoppin – </a:t>
            </a:r>
            <a:r>
              <a:rPr lang="en-US" b="1" dirty="0" smtClean="0">
                <a:solidFill>
                  <a:schemeClr val="tx1"/>
                </a:solidFill>
                <a:hlinkClick r:id="rId4"/>
              </a:rPr>
              <a:t>mhoppin@cityoftacoma.org</a:t>
            </a:r>
            <a:endParaRPr lang="en-US" b="1" dirty="0" smtClean="0">
              <a:solidFill>
                <a:schemeClr val="tx1"/>
              </a:solidFill>
            </a:endParaRPr>
          </a:p>
          <a:p>
            <a:pPr lvl="1"/>
            <a:r>
              <a:rPr lang="en-US" b="1" dirty="0" smtClean="0">
                <a:solidFill>
                  <a:schemeClr val="tx1"/>
                </a:solidFill>
              </a:rPr>
              <a:t>Craig Kuntz – </a:t>
            </a:r>
            <a:r>
              <a:rPr lang="en-US" b="1" dirty="0" smtClean="0">
                <a:solidFill>
                  <a:schemeClr val="tx1"/>
                </a:solidFill>
                <a:hlinkClick r:id="rId5"/>
              </a:rPr>
              <a:t>ckuntz@cityoftacoma.org</a:t>
            </a:r>
            <a:endParaRPr lang="en-US" b="1" dirty="0" smtClean="0">
              <a:solidFill>
                <a:srgbClr val="FF0000"/>
              </a:solidFill>
            </a:endParaRPr>
          </a:p>
          <a:p>
            <a:pPr lvl="1"/>
            <a:r>
              <a:rPr lang="en-US" b="1" dirty="0">
                <a:solidFill>
                  <a:schemeClr val="tx1"/>
                </a:solidFill>
              </a:rPr>
              <a:t>Brenda Reifsnyder – </a:t>
            </a:r>
            <a:r>
              <a:rPr lang="en-US" b="1" dirty="0">
                <a:solidFill>
                  <a:schemeClr val="tx1"/>
                </a:solidFill>
                <a:hlinkClick r:id="rId6"/>
              </a:rPr>
              <a:t>breifsnyder@cityoftacoma.org</a:t>
            </a:r>
            <a:endParaRPr lang="en-US" b="1" dirty="0">
              <a:solidFill>
                <a:schemeClr val="tx1"/>
              </a:solidFill>
            </a:endParaRPr>
          </a:p>
          <a:p>
            <a:pPr lvl="1"/>
            <a:r>
              <a:rPr lang="en-US" b="1" dirty="0">
                <a:solidFill>
                  <a:schemeClr val="tx1"/>
                </a:solidFill>
              </a:rPr>
              <a:t>Chris Johnson – </a:t>
            </a:r>
            <a:r>
              <a:rPr lang="en-US" b="1" dirty="0" smtClean="0">
                <a:solidFill>
                  <a:schemeClr val="tx1"/>
                </a:solidFill>
                <a:hlinkClick r:id="rId7"/>
              </a:rPr>
              <a:t>cjohnso2@cityoftacoma.org</a:t>
            </a:r>
            <a:endParaRPr lang="en-US" b="1" dirty="0" smtClean="0">
              <a:solidFill>
                <a:schemeClr val="tx1"/>
              </a:solidFill>
            </a:endParaRPr>
          </a:p>
          <a:p>
            <a:pPr lvl="1"/>
            <a:r>
              <a:rPr lang="en-US" b="1" dirty="0" smtClean="0">
                <a:solidFill>
                  <a:schemeClr val="tx1"/>
                </a:solidFill>
              </a:rPr>
              <a:t>Site Development (Stormwater)– 253-591-5030 or email </a:t>
            </a:r>
            <a:r>
              <a:rPr lang="en-US" b="1" dirty="0" smtClean="0">
                <a:solidFill>
                  <a:schemeClr val="tx1"/>
                </a:solidFill>
                <a:hlinkClick r:id="rId8"/>
              </a:rPr>
              <a:t>sitedevelopment@cityoftacoma.org</a:t>
            </a:r>
            <a:endParaRPr lang="en-US" b="1" dirty="0" smtClean="0">
              <a:solidFill>
                <a:schemeClr val="tx1"/>
              </a:solidFill>
            </a:endParaRPr>
          </a:p>
          <a:p>
            <a:pPr marL="457200" lvl="1" indent="0">
              <a:buNone/>
            </a:pPr>
            <a:endParaRPr lang="en-US" b="1" dirty="0">
              <a:solidFill>
                <a:schemeClr val="tx1"/>
              </a:solidFill>
            </a:endParaRPr>
          </a:p>
        </p:txBody>
      </p:sp>
    </p:spTree>
    <p:extLst>
      <p:ext uri="{BB962C8B-B14F-4D97-AF65-F5344CB8AC3E}">
        <p14:creationId xmlns:p14="http://schemas.microsoft.com/office/powerpoint/2010/main" val="3016025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90600"/>
          </a:xfrm>
        </p:spPr>
        <p:txBody>
          <a:bodyPr/>
          <a:lstStyle/>
          <a:p>
            <a:pPr algn="ctr"/>
            <a:r>
              <a:rPr lang="en-US" dirty="0" smtClean="0"/>
              <a:t>Why? Regulations…</a:t>
            </a:r>
            <a:endParaRPr lang="en-US" dirty="0"/>
          </a:p>
        </p:txBody>
      </p:sp>
      <p:sp>
        <p:nvSpPr>
          <p:cNvPr id="3" name="Content Placeholder 2"/>
          <p:cNvSpPr>
            <a:spLocks noGrp="1"/>
          </p:cNvSpPr>
          <p:nvPr>
            <p:ph idx="1"/>
          </p:nvPr>
        </p:nvSpPr>
        <p:spPr>
          <a:xfrm>
            <a:off x="628650" y="1295401"/>
            <a:ext cx="7886700" cy="5029199"/>
          </a:xfrm>
        </p:spPr>
        <p:txBody>
          <a:bodyPr>
            <a:normAutofit fontScale="62500" lnSpcReduction="20000"/>
          </a:bodyPr>
          <a:lstStyle/>
          <a:p>
            <a:pPr>
              <a:lnSpc>
                <a:spcPct val="120000"/>
              </a:lnSpc>
            </a:pPr>
            <a:r>
              <a:rPr lang="en-US" sz="2900" b="1" dirty="0" smtClean="0">
                <a:solidFill>
                  <a:schemeClr val="tx1"/>
                </a:solidFill>
              </a:rPr>
              <a:t>The Clean Water Act prohibits anybody from discharging pollutants through a point source without an NPDES permit.</a:t>
            </a:r>
          </a:p>
          <a:p>
            <a:pPr>
              <a:lnSpc>
                <a:spcPct val="120000"/>
              </a:lnSpc>
            </a:pPr>
            <a:r>
              <a:rPr lang="en-US" sz="2900" b="1" dirty="0" smtClean="0">
                <a:solidFill>
                  <a:schemeClr val="tx1"/>
                </a:solidFill>
              </a:rPr>
              <a:t>The City of Tacoma has a Phase I Municipal Stormwater Permit that allows the City to discharge stormwater to receiving waterbodies.</a:t>
            </a:r>
          </a:p>
          <a:p>
            <a:pPr>
              <a:lnSpc>
                <a:spcPct val="120000"/>
              </a:lnSpc>
            </a:pPr>
            <a:r>
              <a:rPr lang="en-US" sz="2900" b="1" dirty="0" smtClean="0">
                <a:solidFill>
                  <a:schemeClr val="tx1"/>
                </a:solidFill>
              </a:rPr>
              <a:t>The Permit is issued by </a:t>
            </a:r>
            <a:r>
              <a:rPr lang="en-US" sz="2900" b="1" dirty="0">
                <a:solidFill>
                  <a:schemeClr val="tx1"/>
                </a:solidFill>
              </a:rPr>
              <a:t>the Washington State Department of Ecology</a:t>
            </a:r>
            <a:endParaRPr lang="en-US" sz="2900" b="1" dirty="0" smtClean="0">
              <a:solidFill>
                <a:schemeClr val="tx1"/>
              </a:solidFill>
            </a:endParaRPr>
          </a:p>
          <a:p>
            <a:pPr>
              <a:lnSpc>
                <a:spcPct val="120000"/>
              </a:lnSpc>
            </a:pPr>
            <a:r>
              <a:rPr lang="en-US" sz="2900" b="1" dirty="0" smtClean="0">
                <a:solidFill>
                  <a:schemeClr val="tx1"/>
                </a:solidFill>
              </a:rPr>
              <a:t>The Permit requires a “program to prevent and control the impacts of runoff from new development, redevelopment, and construction activities.  </a:t>
            </a:r>
          </a:p>
          <a:p>
            <a:pPr>
              <a:lnSpc>
                <a:spcPct val="120000"/>
              </a:lnSpc>
            </a:pPr>
            <a:r>
              <a:rPr lang="en-US" sz="2900" b="1" dirty="0" smtClean="0">
                <a:solidFill>
                  <a:schemeClr val="tx1"/>
                </a:solidFill>
              </a:rPr>
              <a:t>The City has elected to provide a Stormwater Management Manual equivalent to the Washington State Department of Ecology’s July 2019 Stormwater Management Manual for Western Washington.</a:t>
            </a:r>
          </a:p>
          <a:p>
            <a:pPr>
              <a:lnSpc>
                <a:spcPct val="120000"/>
              </a:lnSpc>
            </a:pPr>
            <a:r>
              <a:rPr lang="en-US" sz="2900" b="1" dirty="0" smtClean="0">
                <a:solidFill>
                  <a:schemeClr val="tx1"/>
                </a:solidFill>
              </a:rPr>
              <a:t>The SWMM helps ensure infrastructure that is safe, effective, efficient, economical, and sustainable.</a:t>
            </a:r>
          </a:p>
          <a:p>
            <a:pPr>
              <a:lnSpc>
                <a:spcPct val="120000"/>
              </a:lnSpc>
            </a:pPr>
            <a:r>
              <a:rPr lang="en-US" sz="2900" b="1" dirty="0" smtClean="0">
                <a:solidFill>
                  <a:schemeClr val="tx1"/>
                </a:solidFill>
              </a:rPr>
              <a:t>The Stormwater Management Manual is codified in Tacoma Municipal Code 12.08D – Stormwater Management</a:t>
            </a:r>
          </a:p>
          <a:p>
            <a:pPr marL="0" indent="0">
              <a:buNone/>
            </a:pPr>
            <a:endParaRPr lang="en-US" dirty="0"/>
          </a:p>
        </p:txBody>
      </p:sp>
    </p:spTree>
    <p:extLst>
      <p:ext uri="{BB962C8B-B14F-4D97-AF65-F5344CB8AC3E}">
        <p14:creationId xmlns:p14="http://schemas.microsoft.com/office/powerpoint/2010/main" val="354668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 Stormwater Management Manual</a:t>
            </a:r>
            <a:endParaRPr lang="en-US" dirty="0"/>
          </a:p>
        </p:txBody>
      </p:sp>
      <p:sp>
        <p:nvSpPr>
          <p:cNvPr id="3" name="Content Placeholder 2"/>
          <p:cNvSpPr>
            <a:spLocks noGrp="1"/>
          </p:cNvSpPr>
          <p:nvPr>
            <p:ph idx="1"/>
          </p:nvPr>
        </p:nvSpPr>
        <p:spPr>
          <a:xfrm>
            <a:off x="457200" y="2514600"/>
            <a:ext cx="8229600" cy="3611563"/>
          </a:xfrm>
        </p:spPr>
        <p:txBody>
          <a:bodyPr/>
          <a:lstStyle/>
          <a:p>
            <a:r>
              <a:rPr lang="en-US" b="1" dirty="0" smtClean="0">
                <a:solidFill>
                  <a:schemeClr val="tx1"/>
                </a:solidFill>
              </a:rPr>
              <a:t>The City of Tacoma Stormwater Management Manual (SWMM) Relies </a:t>
            </a:r>
            <a:r>
              <a:rPr lang="en-US" b="1" dirty="0">
                <a:solidFill>
                  <a:schemeClr val="tx1"/>
                </a:solidFill>
              </a:rPr>
              <a:t>on complying with Minimum Requirements and Additional Protective Measures to mitigate the negative effects of stormwater and ensure receiving waterbodies and the conveyance system are protected.</a:t>
            </a:r>
          </a:p>
        </p:txBody>
      </p:sp>
    </p:spTree>
    <p:extLst>
      <p:ext uri="{BB962C8B-B14F-4D97-AF65-F5344CB8AC3E}">
        <p14:creationId xmlns:p14="http://schemas.microsoft.com/office/powerpoint/2010/main" val="216258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SWMM – Minimum Requirements (MRs)</a:t>
            </a:r>
            <a:endParaRPr lang="en-US" dirty="0"/>
          </a:p>
        </p:txBody>
      </p:sp>
      <p:sp>
        <p:nvSpPr>
          <p:cNvPr id="3" name="Content Placeholder 2"/>
          <p:cNvSpPr>
            <a:spLocks noGrp="1"/>
          </p:cNvSpPr>
          <p:nvPr>
            <p:ph idx="1"/>
          </p:nvPr>
        </p:nvSpPr>
        <p:spPr>
          <a:xfrm>
            <a:off x="457200" y="1905000"/>
            <a:ext cx="8229600" cy="4343400"/>
          </a:xfrm>
        </p:spPr>
        <p:txBody>
          <a:bodyPr>
            <a:normAutofit fontScale="92500"/>
          </a:bodyPr>
          <a:lstStyle/>
          <a:p>
            <a:r>
              <a:rPr lang="en-US" b="1" u="sng" dirty="0" smtClean="0">
                <a:solidFill>
                  <a:schemeClr val="tx1"/>
                </a:solidFill>
              </a:rPr>
              <a:t>*MR #1 – Preparation of Stormwater Site Plans</a:t>
            </a:r>
          </a:p>
          <a:p>
            <a:r>
              <a:rPr lang="en-US" b="1" u="sng" dirty="0" smtClean="0">
                <a:solidFill>
                  <a:schemeClr val="tx1"/>
                </a:solidFill>
              </a:rPr>
              <a:t>MR #2 – Construction Stormwater Pollution Prevention</a:t>
            </a:r>
          </a:p>
          <a:p>
            <a:r>
              <a:rPr lang="en-US" b="1" u="sng" dirty="0" smtClean="0">
                <a:solidFill>
                  <a:schemeClr val="tx1"/>
                </a:solidFill>
              </a:rPr>
              <a:t>MR #3 – Source Control</a:t>
            </a:r>
          </a:p>
          <a:p>
            <a:r>
              <a:rPr lang="en-US" b="1" u="sng" dirty="0" smtClean="0">
                <a:solidFill>
                  <a:schemeClr val="tx1"/>
                </a:solidFill>
              </a:rPr>
              <a:t>MR #4 – Preserving Drainage Patterns and Outfalls</a:t>
            </a:r>
          </a:p>
          <a:p>
            <a:r>
              <a:rPr lang="en-US" b="1" u="sng" dirty="0" smtClean="0">
                <a:solidFill>
                  <a:schemeClr val="tx1"/>
                </a:solidFill>
              </a:rPr>
              <a:t>MR #5 – Onsite Stormwater Management</a:t>
            </a:r>
          </a:p>
          <a:p>
            <a:r>
              <a:rPr lang="en-US" b="1" dirty="0" smtClean="0">
                <a:solidFill>
                  <a:schemeClr val="tx1"/>
                </a:solidFill>
              </a:rPr>
              <a:t>MR #6 – Stormwater Treatment</a:t>
            </a:r>
          </a:p>
          <a:p>
            <a:r>
              <a:rPr lang="en-US" b="1" dirty="0" smtClean="0">
                <a:solidFill>
                  <a:schemeClr val="tx1"/>
                </a:solidFill>
              </a:rPr>
              <a:t>MR #7 – Flow Control</a:t>
            </a:r>
          </a:p>
          <a:p>
            <a:r>
              <a:rPr lang="en-US" b="1" dirty="0" smtClean="0">
                <a:solidFill>
                  <a:schemeClr val="tx1"/>
                </a:solidFill>
              </a:rPr>
              <a:t>MR #8 – Wetlands Protection</a:t>
            </a:r>
          </a:p>
          <a:p>
            <a:r>
              <a:rPr lang="en-US" b="1" u="sng" dirty="0" smtClean="0">
                <a:solidFill>
                  <a:schemeClr val="tx1"/>
                </a:solidFill>
              </a:rPr>
              <a:t>MR #9 – Operation and Maintenance</a:t>
            </a:r>
          </a:p>
          <a:p>
            <a:r>
              <a:rPr lang="en-US" b="1" u="sng" dirty="0" smtClean="0">
                <a:solidFill>
                  <a:schemeClr val="tx1"/>
                </a:solidFill>
              </a:rPr>
              <a:t>Additional Protective Measure – Infrastructure Protection</a:t>
            </a:r>
            <a:endParaRPr lang="en-US" b="1" u="sng" dirty="0">
              <a:solidFill>
                <a:schemeClr val="tx1"/>
              </a:solidFill>
            </a:endParaRPr>
          </a:p>
        </p:txBody>
      </p:sp>
    </p:spTree>
    <p:extLst>
      <p:ext uri="{BB962C8B-B14F-4D97-AF65-F5344CB8AC3E}">
        <p14:creationId xmlns:p14="http://schemas.microsoft.com/office/powerpoint/2010/main" val="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Why? The Future Depends on You!</a:t>
            </a:r>
            <a:endParaRPr lang="en-US" sz="4000"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b="1" dirty="0" smtClean="0">
                <a:solidFill>
                  <a:schemeClr val="tx1"/>
                </a:solidFill>
              </a:rPr>
              <a:t>Many people interact with a stormwater site plan and plan set once it has been approved:</a:t>
            </a:r>
          </a:p>
          <a:p>
            <a:pPr lvl="1"/>
            <a:r>
              <a:rPr lang="en-US" b="1" dirty="0">
                <a:solidFill>
                  <a:schemeClr val="tx1"/>
                </a:solidFill>
              </a:rPr>
              <a:t>Property Owners</a:t>
            </a:r>
          </a:p>
          <a:p>
            <a:pPr lvl="2"/>
            <a:r>
              <a:rPr lang="en-US" b="1" dirty="0">
                <a:solidFill>
                  <a:schemeClr val="tx1"/>
                </a:solidFill>
              </a:rPr>
              <a:t>Can a property owner find the facilities and assets they need to maintain years from now</a:t>
            </a:r>
            <a:r>
              <a:rPr lang="en-US" b="1" dirty="0" smtClean="0">
                <a:solidFill>
                  <a:schemeClr val="tx1"/>
                </a:solidFill>
              </a:rPr>
              <a:t>?</a:t>
            </a:r>
          </a:p>
          <a:p>
            <a:pPr lvl="1"/>
            <a:r>
              <a:rPr lang="en-US" b="1" dirty="0" smtClean="0">
                <a:solidFill>
                  <a:schemeClr val="tx1"/>
                </a:solidFill>
              </a:rPr>
              <a:t>Contractors</a:t>
            </a:r>
          </a:p>
          <a:p>
            <a:pPr lvl="2"/>
            <a:r>
              <a:rPr lang="en-US" b="1" dirty="0" smtClean="0">
                <a:solidFill>
                  <a:schemeClr val="tx1"/>
                </a:solidFill>
              </a:rPr>
              <a:t>Can a contractor understand what they are supposed to build?</a:t>
            </a:r>
          </a:p>
          <a:p>
            <a:pPr lvl="1"/>
            <a:r>
              <a:rPr lang="en-US" b="1" dirty="0" smtClean="0">
                <a:solidFill>
                  <a:schemeClr val="tx1"/>
                </a:solidFill>
              </a:rPr>
              <a:t>Inspectors</a:t>
            </a:r>
          </a:p>
          <a:p>
            <a:pPr lvl="2"/>
            <a:r>
              <a:rPr lang="en-US" b="1" dirty="0" smtClean="0">
                <a:solidFill>
                  <a:schemeClr val="tx1"/>
                </a:solidFill>
              </a:rPr>
              <a:t>Is it easy for an inspector to know all the components to inspect?</a:t>
            </a:r>
          </a:p>
          <a:p>
            <a:pPr lvl="1"/>
            <a:r>
              <a:rPr lang="en-US" b="1" dirty="0" smtClean="0">
                <a:solidFill>
                  <a:schemeClr val="tx1"/>
                </a:solidFill>
              </a:rPr>
              <a:t>City Asset Management Staff</a:t>
            </a:r>
          </a:p>
          <a:p>
            <a:pPr lvl="2"/>
            <a:r>
              <a:rPr lang="en-US" b="1" dirty="0" smtClean="0">
                <a:solidFill>
                  <a:schemeClr val="tx1"/>
                </a:solidFill>
              </a:rPr>
              <a:t>Mapping, Database Management</a:t>
            </a:r>
          </a:p>
          <a:p>
            <a:pPr lvl="1"/>
            <a:r>
              <a:rPr lang="en-US" b="1" dirty="0" smtClean="0">
                <a:solidFill>
                  <a:schemeClr val="tx1"/>
                </a:solidFill>
              </a:rPr>
              <a:t>Business Inspection Staff</a:t>
            </a:r>
          </a:p>
          <a:p>
            <a:pPr lvl="2"/>
            <a:r>
              <a:rPr lang="en-US" b="1" dirty="0" smtClean="0">
                <a:solidFill>
                  <a:schemeClr val="tx1"/>
                </a:solidFill>
              </a:rPr>
              <a:t>1, 5, 10, 20, 50 years from now will a new employee be able to figure out what is on the property for required inspection?</a:t>
            </a:r>
          </a:p>
          <a:p>
            <a:pPr lvl="1"/>
            <a:r>
              <a:rPr lang="en-US" b="1" dirty="0" smtClean="0">
                <a:solidFill>
                  <a:schemeClr val="tx1"/>
                </a:solidFill>
              </a:rPr>
              <a:t>Facility Inspection Staff</a:t>
            </a:r>
          </a:p>
          <a:p>
            <a:pPr lvl="2"/>
            <a:r>
              <a:rPr lang="en-US" b="1" dirty="0" smtClean="0">
                <a:solidFill>
                  <a:schemeClr val="tx1"/>
                </a:solidFill>
              </a:rPr>
              <a:t>1, 5, 10, 20, 50 years from now will an employee be able to figure out what facilities are on a property and how they function.</a:t>
            </a:r>
          </a:p>
          <a:p>
            <a:pPr lvl="1"/>
            <a:r>
              <a:rPr lang="en-US" b="1" dirty="0" smtClean="0">
                <a:solidFill>
                  <a:schemeClr val="tx1"/>
                </a:solidFill>
              </a:rPr>
              <a:t>Operation and Maintenance Staff</a:t>
            </a:r>
          </a:p>
          <a:p>
            <a:pPr lvl="2"/>
            <a:r>
              <a:rPr lang="en-US" b="1" dirty="0" smtClean="0">
                <a:solidFill>
                  <a:schemeClr val="tx1"/>
                </a:solidFill>
              </a:rPr>
              <a:t>Can crews figure out what the facility is and how to inspect and maintain the facility (is it even owned by the jurisdiction?)</a:t>
            </a:r>
          </a:p>
          <a:p>
            <a:pPr lvl="1"/>
            <a:r>
              <a:rPr lang="en-US" b="1" dirty="0" smtClean="0">
                <a:solidFill>
                  <a:schemeClr val="tx1"/>
                </a:solidFill>
              </a:rPr>
              <a:t>Complaints</a:t>
            </a:r>
          </a:p>
          <a:p>
            <a:pPr lvl="2"/>
            <a:r>
              <a:rPr lang="en-US" b="1" dirty="0" smtClean="0">
                <a:solidFill>
                  <a:schemeClr val="tx1"/>
                </a:solidFill>
              </a:rPr>
              <a:t>10 years from now when there is a drainage complaint can City staff easily help a property owner navigate the assets on their site?</a:t>
            </a:r>
          </a:p>
          <a:p>
            <a:pPr lvl="2"/>
            <a:endParaRPr lang="en-US" dirty="0" smtClean="0"/>
          </a:p>
        </p:txBody>
      </p:sp>
    </p:spTree>
    <p:extLst>
      <p:ext uri="{BB962C8B-B14F-4D97-AF65-F5344CB8AC3E}">
        <p14:creationId xmlns:p14="http://schemas.microsoft.com/office/powerpoint/2010/main" val="187714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86700" cy="645128"/>
          </a:xfrm>
        </p:spPr>
        <p:txBody>
          <a:bodyPr/>
          <a:lstStyle/>
          <a:p>
            <a:pPr algn="ctr"/>
            <a:r>
              <a:rPr lang="en-US" dirty="0" smtClean="0"/>
              <a:t>Where are we?</a:t>
            </a:r>
            <a:endParaRPr lang="en-US" dirty="0"/>
          </a:p>
        </p:txBody>
      </p:sp>
      <p:sp>
        <p:nvSpPr>
          <p:cNvPr id="3" name="Content Placeholder 2"/>
          <p:cNvSpPr>
            <a:spLocks noGrp="1"/>
          </p:cNvSpPr>
          <p:nvPr>
            <p:ph sz="half" idx="1"/>
          </p:nvPr>
        </p:nvSpPr>
        <p:spPr>
          <a:xfrm>
            <a:off x="628650" y="1219200"/>
            <a:ext cx="3886200" cy="4800600"/>
          </a:xfrm>
        </p:spPr>
        <p:txBody>
          <a:bodyPr>
            <a:normAutofit lnSpcReduction="10000"/>
          </a:bodyPr>
          <a:lstStyle/>
          <a:p>
            <a:pPr marL="0" indent="0">
              <a:buNone/>
            </a:pPr>
            <a:r>
              <a:rPr lang="en-US" sz="1425" b="1" dirty="0">
                <a:solidFill>
                  <a:schemeClr val="tx1"/>
                </a:solidFill>
              </a:rPr>
              <a:t>October 1995 Manual </a:t>
            </a:r>
          </a:p>
          <a:p>
            <a:pPr lvl="1"/>
            <a:r>
              <a:rPr lang="en-US" sz="1425" b="1" dirty="0">
                <a:solidFill>
                  <a:schemeClr val="tx1"/>
                </a:solidFill>
              </a:rPr>
              <a:t>Developed for 1995 NPDES Permit (Equivalent to Ecology’s 1992 Manual)</a:t>
            </a:r>
          </a:p>
          <a:p>
            <a:pPr marL="0" indent="0">
              <a:buNone/>
            </a:pPr>
            <a:r>
              <a:rPr lang="en-US" sz="1425" b="1" dirty="0">
                <a:solidFill>
                  <a:schemeClr val="tx1"/>
                </a:solidFill>
              </a:rPr>
              <a:t>January 2003 Manual</a:t>
            </a:r>
          </a:p>
          <a:p>
            <a:pPr lvl="1"/>
            <a:r>
              <a:rPr lang="en-US" sz="1425" b="1" dirty="0">
                <a:solidFill>
                  <a:schemeClr val="tx1"/>
                </a:solidFill>
              </a:rPr>
              <a:t>Developed for extension of 1995 NPDES Permit (Equivalent to Ecology’s 2001 Manual)</a:t>
            </a:r>
          </a:p>
          <a:p>
            <a:pPr marL="0" indent="0">
              <a:buNone/>
            </a:pPr>
            <a:r>
              <a:rPr lang="en-US" sz="1425" b="1" dirty="0">
                <a:solidFill>
                  <a:schemeClr val="tx1"/>
                </a:solidFill>
              </a:rPr>
              <a:t>September 2008 Manual </a:t>
            </a:r>
          </a:p>
          <a:p>
            <a:pPr lvl="1"/>
            <a:r>
              <a:rPr lang="en-US" sz="1425" b="1" dirty="0">
                <a:solidFill>
                  <a:schemeClr val="tx1"/>
                </a:solidFill>
              </a:rPr>
              <a:t>Developed for 2007-2012  NPDES Permit (Equivalent to Ecology’s 2005)</a:t>
            </a:r>
          </a:p>
          <a:p>
            <a:pPr marL="0" indent="0">
              <a:buNone/>
            </a:pPr>
            <a:r>
              <a:rPr lang="en-US" sz="1425" b="1" dirty="0">
                <a:solidFill>
                  <a:schemeClr val="tx1"/>
                </a:solidFill>
              </a:rPr>
              <a:t>February 1, 2012 Manual </a:t>
            </a:r>
          </a:p>
          <a:p>
            <a:pPr lvl="1"/>
            <a:r>
              <a:rPr lang="en-US" sz="1425" b="1" dirty="0">
                <a:solidFill>
                  <a:schemeClr val="tx1"/>
                </a:solidFill>
              </a:rPr>
              <a:t>Developed in response to local community concerns and questions (developers, engineers, City staff).</a:t>
            </a:r>
          </a:p>
          <a:p>
            <a:pPr marL="0" lvl="1" indent="0">
              <a:buNone/>
            </a:pPr>
            <a:r>
              <a:rPr lang="en-US" sz="1425" b="1" dirty="0">
                <a:solidFill>
                  <a:schemeClr val="tx1"/>
                </a:solidFill>
              </a:rPr>
              <a:t>January 2016 Manual</a:t>
            </a:r>
          </a:p>
          <a:p>
            <a:pPr lvl="1"/>
            <a:r>
              <a:rPr lang="en-US" sz="1425" b="1" dirty="0">
                <a:solidFill>
                  <a:schemeClr val="tx1"/>
                </a:solidFill>
              </a:rPr>
              <a:t>Developed for 2013-2018 NPDES Permit</a:t>
            </a:r>
          </a:p>
          <a:p>
            <a:pPr marL="0" lvl="1" indent="0">
              <a:buNone/>
            </a:pPr>
            <a:r>
              <a:rPr lang="en-US" sz="1425" b="1" dirty="0">
                <a:solidFill>
                  <a:schemeClr val="tx1"/>
                </a:solidFill>
              </a:rPr>
              <a:t>July 2016 Manual – Current Version</a:t>
            </a:r>
          </a:p>
          <a:p>
            <a:pPr lvl="1"/>
            <a:r>
              <a:rPr lang="en-US" sz="1425" b="1" dirty="0">
                <a:solidFill>
                  <a:schemeClr val="tx1"/>
                </a:solidFill>
              </a:rPr>
              <a:t>Errata to January 2016 Version</a:t>
            </a:r>
          </a:p>
          <a:p>
            <a:endParaRPr lang="en-US" dirty="0"/>
          </a:p>
        </p:txBody>
      </p:sp>
      <p:sp>
        <p:nvSpPr>
          <p:cNvPr id="4" name="Content Placeholder 3"/>
          <p:cNvSpPr>
            <a:spLocks noGrp="1"/>
          </p:cNvSpPr>
          <p:nvPr>
            <p:ph sz="half" idx="2"/>
          </p:nvPr>
        </p:nvSpPr>
        <p:spPr>
          <a:xfrm>
            <a:off x="4629150" y="1219200"/>
            <a:ext cx="3886200" cy="4800600"/>
          </a:xfrm>
        </p:spPr>
        <p:txBody>
          <a:bodyPr>
            <a:normAutofit lnSpcReduction="10000"/>
          </a:bodyPr>
          <a:lstStyle/>
          <a:p>
            <a:pPr marL="0" indent="0">
              <a:buNone/>
            </a:pPr>
            <a:r>
              <a:rPr lang="en-US" sz="2475" b="1" u="sng" dirty="0">
                <a:solidFill>
                  <a:schemeClr val="tx1"/>
                </a:solidFill>
              </a:rPr>
              <a:t>July 2021 Manual</a:t>
            </a:r>
          </a:p>
          <a:p>
            <a:pPr lvl="1"/>
            <a:r>
              <a:rPr lang="en-US" b="1" dirty="0" smtClean="0">
                <a:solidFill>
                  <a:schemeClr val="tx1"/>
                </a:solidFill>
              </a:rPr>
              <a:t>Public Comment Period - July 2020</a:t>
            </a:r>
          </a:p>
          <a:p>
            <a:pPr lvl="1"/>
            <a:r>
              <a:rPr lang="en-US" b="1" dirty="0" smtClean="0">
                <a:solidFill>
                  <a:schemeClr val="tx1"/>
                </a:solidFill>
              </a:rPr>
              <a:t>Deemed Equivalent to Ecology 2019 SWMMWW – Feb. 2021</a:t>
            </a:r>
          </a:p>
          <a:p>
            <a:pPr lvl="1"/>
            <a:r>
              <a:rPr lang="en-US" b="1" dirty="0" smtClean="0">
                <a:solidFill>
                  <a:schemeClr val="tx1"/>
                </a:solidFill>
              </a:rPr>
              <a:t>SEPA Process – March 2021</a:t>
            </a:r>
          </a:p>
          <a:p>
            <a:pPr lvl="1"/>
            <a:r>
              <a:rPr lang="en-US" b="1" dirty="0" smtClean="0">
                <a:solidFill>
                  <a:schemeClr val="tx1"/>
                </a:solidFill>
              </a:rPr>
              <a:t>Adopted by Council – May 2021</a:t>
            </a:r>
          </a:p>
          <a:p>
            <a:pPr lvl="1"/>
            <a:r>
              <a:rPr lang="en-US" b="1" u="sng" dirty="0" smtClean="0">
                <a:solidFill>
                  <a:schemeClr val="tx1"/>
                </a:solidFill>
              </a:rPr>
              <a:t>Trainings!!</a:t>
            </a:r>
          </a:p>
          <a:p>
            <a:pPr lvl="1"/>
            <a:r>
              <a:rPr lang="en-US" b="1" dirty="0" smtClean="0">
                <a:solidFill>
                  <a:schemeClr val="tx1"/>
                </a:solidFill>
              </a:rPr>
              <a:t>Must start using July 1, 2021</a:t>
            </a:r>
          </a:p>
          <a:p>
            <a:pPr marL="342900" lvl="1" indent="0">
              <a:buNone/>
            </a:pPr>
            <a:endParaRPr lang="en-US" b="1" dirty="0" smtClean="0">
              <a:solidFill>
                <a:schemeClr val="tx1"/>
              </a:solidFill>
            </a:endParaRPr>
          </a:p>
          <a:p>
            <a:endParaRPr lang="en-US" dirty="0"/>
          </a:p>
        </p:txBody>
      </p:sp>
    </p:spTree>
    <p:extLst>
      <p:ext uri="{BB962C8B-B14F-4D97-AF65-F5344CB8AC3E}">
        <p14:creationId xmlns:p14="http://schemas.microsoft.com/office/powerpoint/2010/main" val="1976494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800" dirty="0" smtClean="0"/>
              <a:t>2021 SWMM – Update Types</a:t>
            </a:r>
            <a:endParaRPr lang="en-US" sz="4800" dirty="0"/>
          </a:p>
        </p:txBody>
      </p:sp>
      <p:sp>
        <p:nvSpPr>
          <p:cNvPr id="3" name="Content Placeholder 2"/>
          <p:cNvSpPr>
            <a:spLocks noGrp="1"/>
          </p:cNvSpPr>
          <p:nvPr>
            <p:ph idx="1"/>
          </p:nvPr>
        </p:nvSpPr>
        <p:spPr>
          <a:xfrm>
            <a:off x="457200" y="1600200"/>
            <a:ext cx="8229600" cy="4142673"/>
          </a:xfrm>
        </p:spPr>
        <p:txBody>
          <a:bodyPr>
            <a:spAutoFit/>
          </a:bodyPr>
          <a:lstStyle/>
          <a:p>
            <a:r>
              <a:rPr lang="en-US" sz="2800" b="1" dirty="0" smtClean="0">
                <a:solidFill>
                  <a:schemeClr val="tx1"/>
                </a:solidFill>
              </a:rPr>
              <a:t>Permit Compliance</a:t>
            </a:r>
          </a:p>
          <a:p>
            <a:pPr lvl="1"/>
            <a:r>
              <a:rPr lang="en-US" sz="2800" b="1" dirty="0" smtClean="0">
                <a:solidFill>
                  <a:schemeClr val="tx1"/>
                </a:solidFill>
              </a:rPr>
              <a:t>Appendix 10</a:t>
            </a:r>
          </a:p>
          <a:p>
            <a:r>
              <a:rPr lang="en-US" sz="2800" b="1" dirty="0" smtClean="0">
                <a:solidFill>
                  <a:schemeClr val="tx1"/>
                </a:solidFill>
              </a:rPr>
              <a:t>Changes to Meet Ecology Intent</a:t>
            </a:r>
          </a:p>
          <a:p>
            <a:r>
              <a:rPr lang="en-US" sz="2800" b="1" dirty="0" smtClean="0">
                <a:solidFill>
                  <a:schemeClr val="tx1"/>
                </a:solidFill>
              </a:rPr>
              <a:t>Update for Clarity</a:t>
            </a:r>
          </a:p>
          <a:p>
            <a:pPr lvl="1"/>
            <a:r>
              <a:rPr lang="en-US" sz="2800" b="1" dirty="0" smtClean="0">
                <a:solidFill>
                  <a:schemeClr val="tx1"/>
                </a:solidFill>
              </a:rPr>
              <a:t>New Layout!</a:t>
            </a:r>
          </a:p>
          <a:p>
            <a:r>
              <a:rPr lang="en-US" sz="2800" b="1" dirty="0" smtClean="0">
                <a:solidFill>
                  <a:schemeClr val="tx1"/>
                </a:solidFill>
              </a:rPr>
              <a:t>Mistakes </a:t>
            </a:r>
          </a:p>
          <a:p>
            <a:pPr lvl="1"/>
            <a:r>
              <a:rPr lang="en-US" sz="2800" b="1" dirty="0" smtClean="0">
                <a:solidFill>
                  <a:schemeClr val="tx1"/>
                </a:solidFill>
              </a:rPr>
              <a:t>Seems impossible but it’s true.</a:t>
            </a:r>
          </a:p>
          <a:p>
            <a:r>
              <a:rPr lang="en-US" sz="2800" b="1" dirty="0" smtClean="0">
                <a:solidFill>
                  <a:schemeClr val="tx1"/>
                </a:solidFill>
              </a:rPr>
              <a:t>No Longer Applicable</a:t>
            </a:r>
            <a:endParaRPr lang="en-US" sz="2800" b="1" dirty="0">
              <a:solidFill>
                <a:schemeClr val="tx1"/>
              </a:solidFill>
            </a:endParaRPr>
          </a:p>
        </p:txBody>
      </p:sp>
    </p:spTree>
    <p:extLst>
      <p:ext uri="{BB962C8B-B14F-4D97-AF65-F5344CB8AC3E}">
        <p14:creationId xmlns:p14="http://schemas.microsoft.com/office/powerpoint/2010/main" val="1441682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800" dirty="0" smtClean="0"/>
              <a:t>Permit Compliance Updates  </a:t>
            </a:r>
            <a:endParaRPr lang="en-US" sz="4800" dirty="0"/>
          </a:p>
        </p:txBody>
      </p:sp>
      <p:sp>
        <p:nvSpPr>
          <p:cNvPr id="3" name="Content Placeholder 2"/>
          <p:cNvSpPr>
            <a:spLocks noGrp="1"/>
          </p:cNvSpPr>
          <p:nvPr>
            <p:ph idx="1"/>
          </p:nvPr>
        </p:nvSpPr>
        <p:spPr/>
        <p:txBody>
          <a:bodyPr>
            <a:normAutofit/>
          </a:bodyPr>
          <a:lstStyle/>
          <a:p>
            <a:r>
              <a:rPr lang="en-US" sz="2000" b="1" dirty="0">
                <a:solidFill>
                  <a:schemeClr val="tx1"/>
                </a:solidFill>
              </a:rPr>
              <a:t>Continuous Simulation Modeling</a:t>
            </a:r>
          </a:p>
          <a:p>
            <a:r>
              <a:rPr lang="en-US" sz="2000" b="1" dirty="0" smtClean="0">
                <a:solidFill>
                  <a:schemeClr val="tx1"/>
                </a:solidFill>
              </a:rPr>
              <a:t>Replaced Hard Surface Redevelopment Thresholds</a:t>
            </a:r>
          </a:p>
          <a:p>
            <a:r>
              <a:rPr lang="en-US" sz="2000" b="1" dirty="0" smtClean="0">
                <a:solidFill>
                  <a:schemeClr val="tx1"/>
                </a:solidFill>
              </a:rPr>
              <a:t>Equivalent Areas</a:t>
            </a:r>
          </a:p>
          <a:p>
            <a:r>
              <a:rPr lang="en-US" sz="2000" b="1" dirty="0" smtClean="0">
                <a:solidFill>
                  <a:schemeClr val="tx1"/>
                </a:solidFill>
              </a:rPr>
              <a:t>Minimum Requirement #2</a:t>
            </a:r>
          </a:p>
          <a:p>
            <a:r>
              <a:rPr lang="en-US" sz="2000" b="1" u="sng" dirty="0" smtClean="0">
                <a:solidFill>
                  <a:schemeClr val="tx1"/>
                </a:solidFill>
              </a:rPr>
              <a:t>Minimum Requirement #5</a:t>
            </a:r>
          </a:p>
          <a:p>
            <a:r>
              <a:rPr lang="en-US" sz="2000" b="1" dirty="0" smtClean="0">
                <a:solidFill>
                  <a:schemeClr val="tx1"/>
                </a:solidFill>
              </a:rPr>
              <a:t>Minimum Requirement #7</a:t>
            </a:r>
          </a:p>
          <a:p>
            <a:r>
              <a:rPr lang="en-US" sz="2000" b="1" u="sng" dirty="0" smtClean="0">
                <a:solidFill>
                  <a:schemeClr val="tx1"/>
                </a:solidFill>
              </a:rPr>
              <a:t>Concrete Washout BMP</a:t>
            </a:r>
          </a:p>
          <a:p>
            <a:r>
              <a:rPr lang="en-US" sz="2000" b="1" dirty="0" smtClean="0">
                <a:solidFill>
                  <a:schemeClr val="tx1"/>
                </a:solidFill>
              </a:rPr>
              <a:t>Source Control BMPs</a:t>
            </a:r>
          </a:p>
          <a:p>
            <a:r>
              <a:rPr lang="en-US" sz="2000" b="1" dirty="0" smtClean="0">
                <a:solidFill>
                  <a:schemeClr val="tx1"/>
                </a:solidFill>
              </a:rPr>
              <a:t>Wetlands Guidance</a:t>
            </a:r>
          </a:p>
          <a:p>
            <a:pPr lvl="2"/>
            <a:endParaRPr lang="en-US" sz="2000" b="1" dirty="0">
              <a:solidFill>
                <a:schemeClr val="tx1"/>
              </a:solidFill>
            </a:endParaRPr>
          </a:p>
          <a:p>
            <a:pPr lvl="1"/>
            <a:endParaRPr lang="en-US" sz="2000" b="1" dirty="0" smtClean="0">
              <a:solidFill>
                <a:schemeClr val="tx1"/>
              </a:solidFill>
            </a:endParaRPr>
          </a:p>
          <a:p>
            <a:pPr lvl="2"/>
            <a:endParaRPr lang="en-US" dirty="0" smtClean="0"/>
          </a:p>
          <a:p>
            <a:pPr lvl="2"/>
            <a:endParaRPr lang="en-US" dirty="0" smtClean="0"/>
          </a:p>
        </p:txBody>
      </p:sp>
    </p:spTree>
    <p:extLst>
      <p:ext uri="{BB962C8B-B14F-4D97-AF65-F5344CB8AC3E}">
        <p14:creationId xmlns:p14="http://schemas.microsoft.com/office/powerpoint/2010/main" val="118595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27" y="228600"/>
            <a:ext cx="7886700" cy="663464"/>
          </a:xfrm>
        </p:spPr>
        <p:txBody>
          <a:bodyPr/>
          <a:lstStyle/>
          <a:p>
            <a:pPr algn="ctr"/>
            <a:r>
              <a:rPr lang="en-US" dirty="0" smtClean="0"/>
              <a:t>Housekeeping</a:t>
            </a:r>
            <a:endParaRPr lang="en-US" dirty="0"/>
          </a:p>
        </p:txBody>
      </p:sp>
      <p:sp>
        <p:nvSpPr>
          <p:cNvPr id="3" name="Content Placeholder 2"/>
          <p:cNvSpPr>
            <a:spLocks noGrp="1"/>
          </p:cNvSpPr>
          <p:nvPr>
            <p:ph idx="1"/>
          </p:nvPr>
        </p:nvSpPr>
        <p:spPr>
          <a:xfrm>
            <a:off x="661827" y="1066800"/>
            <a:ext cx="7886700" cy="5257800"/>
          </a:xfrm>
        </p:spPr>
        <p:txBody>
          <a:bodyPr>
            <a:normAutofit fontScale="92500" lnSpcReduction="10000"/>
          </a:bodyPr>
          <a:lstStyle/>
          <a:p>
            <a:r>
              <a:rPr lang="en-US" b="1" dirty="0" smtClean="0">
                <a:solidFill>
                  <a:schemeClr val="tx1"/>
                </a:solidFill>
              </a:rPr>
              <a:t>This Presentation is Being Recorded.</a:t>
            </a:r>
          </a:p>
          <a:p>
            <a:r>
              <a:rPr lang="en-US" b="1" dirty="0" smtClean="0">
                <a:solidFill>
                  <a:schemeClr val="tx1"/>
                </a:solidFill>
              </a:rPr>
              <a:t>You have been muted – feel free to sing along…</a:t>
            </a:r>
            <a:endParaRPr lang="en-US" b="1" dirty="0">
              <a:solidFill>
                <a:schemeClr val="tx1"/>
              </a:solidFill>
            </a:endParaRPr>
          </a:p>
          <a:p>
            <a:r>
              <a:rPr lang="en-US" b="1" dirty="0" smtClean="0">
                <a:solidFill>
                  <a:schemeClr val="tx1"/>
                </a:solidFill>
              </a:rPr>
              <a:t>Zoom Features For Today</a:t>
            </a:r>
            <a:endParaRPr lang="en-US" b="1" dirty="0">
              <a:solidFill>
                <a:schemeClr val="tx1"/>
              </a:solidFill>
            </a:endParaRPr>
          </a:p>
          <a:p>
            <a:pPr lvl="1"/>
            <a:r>
              <a:rPr lang="en-US" sz="1800" b="1" dirty="0" smtClean="0">
                <a:solidFill>
                  <a:schemeClr val="tx1"/>
                </a:solidFill>
              </a:rPr>
              <a:t>Chat Feature </a:t>
            </a:r>
          </a:p>
          <a:p>
            <a:pPr lvl="2"/>
            <a:r>
              <a:rPr lang="en-US" sz="1800" b="1" dirty="0" smtClean="0">
                <a:solidFill>
                  <a:schemeClr val="tx1"/>
                </a:solidFill>
              </a:rPr>
              <a:t>Technology Questions/Issues– Chat to Panelists</a:t>
            </a:r>
          </a:p>
          <a:p>
            <a:pPr lvl="2"/>
            <a:r>
              <a:rPr lang="en-US" sz="1800" b="1" dirty="0" smtClean="0">
                <a:solidFill>
                  <a:schemeClr val="tx1"/>
                </a:solidFill>
              </a:rPr>
              <a:t>General Chatter, Encouragement, Etc. – “Cute Dog Mieke.”  “Love that feature of </a:t>
            </a:r>
            <a:r>
              <a:rPr lang="en-US" sz="1800" b="1" dirty="0" err="1" smtClean="0">
                <a:solidFill>
                  <a:schemeClr val="tx1"/>
                </a:solidFill>
              </a:rPr>
              <a:t>tMap</a:t>
            </a:r>
            <a:r>
              <a:rPr lang="en-US" sz="1800" b="1" dirty="0" smtClean="0">
                <a:solidFill>
                  <a:schemeClr val="tx1"/>
                </a:solidFill>
              </a:rPr>
              <a:t>.”  “City of Tacoma Employees are the best!” – Chat to Everyone </a:t>
            </a:r>
          </a:p>
          <a:p>
            <a:pPr lvl="1"/>
            <a:r>
              <a:rPr lang="en-US" sz="1800" b="1" dirty="0">
                <a:solidFill>
                  <a:schemeClr val="tx1"/>
                </a:solidFill>
              </a:rPr>
              <a:t>Questions about the Presentation </a:t>
            </a:r>
          </a:p>
          <a:p>
            <a:pPr lvl="2"/>
            <a:r>
              <a:rPr lang="en-US" sz="1800" b="1" dirty="0">
                <a:solidFill>
                  <a:schemeClr val="tx1"/>
                </a:solidFill>
              </a:rPr>
              <a:t>Use the Q&amp;A Feature </a:t>
            </a:r>
          </a:p>
          <a:p>
            <a:pPr lvl="1"/>
            <a:r>
              <a:rPr lang="en-US" sz="1800" b="1" dirty="0">
                <a:solidFill>
                  <a:schemeClr val="tx1"/>
                </a:solidFill>
              </a:rPr>
              <a:t>Surveys!</a:t>
            </a:r>
          </a:p>
          <a:p>
            <a:pPr lvl="2"/>
            <a:r>
              <a:rPr lang="en-US" sz="1800" b="1" dirty="0">
                <a:solidFill>
                  <a:schemeClr val="tx1"/>
                </a:solidFill>
              </a:rPr>
              <a:t>These should pop up on your screen – please participate!  There </a:t>
            </a:r>
            <a:r>
              <a:rPr lang="en-US" sz="1800" b="1" dirty="0" smtClean="0">
                <a:solidFill>
                  <a:schemeClr val="tx1"/>
                </a:solidFill>
              </a:rPr>
              <a:t>might be prizes…</a:t>
            </a:r>
            <a:endParaRPr lang="en-US" sz="1800" b="1" dirty="0">
              <a:solidFill>
                <a:schemeClr val="tx1"/>
              </a:solidFill>
            </a:endParaRPr>
          </a:p>
          <a:p>
            <a:pPr marL="342900" lvl="1" indent="-342900">
              <a:buFont typeface="Arial" pitchFamily="34" charset="0"/>
              <a:buChar char="•"/>
            </a:pPr>
            <a:r>
              <a:rPr lang="en-US" sz="2400" b="1" dirty="0">
                <a:solidFill>
                  <a:schemeClr val="tx1"/>
                </a:solidFill>
              </a:rPr>
              <a:t>Patience is Appreciated</a:t>
            </a:r>
          </a:p>
          <a:p>
            <a:pPr lvl="1"/>
            <a:r>
              <a:rPr lang="en-US" sz="1800" b="1" dirty="0">
                <a:solidFill>
                  <a:schemeClr val="tx1"/>
                </a:solidFill>
              </a:rPr>
              <a:t>Technical issues, short delays, barking dogs, crying babies, chirping birds, helicopters, etc., etc., etc. are just one of the many fun part of the presentation!</a:t>
            </a:r>
          </a:p>
          <a:p>
            <a:pPr marL="514350" lvl="2">
              <a:spcBef>
                <a:spcPts val="750"/>
              </a:spcBef>
            </a:pPr>
            <a:endParaRPr lang="en-US" sz="1800" dirty="0"/>
          </a:p>
        </p:txBody>
      </p:sp>
    </p:spTree>
    <p:extLst>
      <p:ext uri="{BB962C8B-B14F-4D97-AF65-F5344CB8AC3E}">
        <p14:creationId xmlns:p14="http://schemas.microsoft.com/office/powerpoint/2010/main" val="394040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2000" b="1" u="sng" dirty="0" smtClean="0">
                <a:solidFill>
                  <a:schemeClr val="tx1"/>
                </a:solidFill>
              </a:rPr>
              <a:t>Minimum Requirement #5</a:t>
            </a:r>
          </a:p>
          <a:p>
            <a:r>
              <a:rPr lang="en-US" sz="2000" b="1" dirty="0" smtClean="0">
                <a:solidFill>
                  <a:schemeClr val="tx1"/>
                </a:solidFill>
              </a:rPr>
              <a:t>Updates to ensure BMP L613: Post Construction Soil Quality and Depth is required when utilizing the LID Performance Standard</a:t>
            </a:r>
          </a:p>
          <a:p>
            <a:pPr lvl="1"/>
            <a:endParaRPr lang="en-US" sz="2000" b="1" dirty="0">
              <a:solidFill>
                <a:schemeClr val="tx1"/>
              </a:solidFill>
            </a:endParaRPr>
          </a:p>
          <a:p>
            <a:r>
              <a:rPr lang="en-US" sz="2000" b="1" dirty="0" smtClean="0">
                <a:solidFill>
                  <a:schemeClr val="tx1"/>
                </a:solidFill>
              </a:rPr>
              <a:t>Updated whole section to meet Ecology’s intent creating </a:t>
            </a:r>
            <a:r>
              <a:rPr lang="en-US" sz="2000" b="1" u="sng" dirty="0" smtClean="0">
                <a:solidFill>
                  <a:schemeClr val="tx1"/>
                </a:solidFill>
              </a:rPr>
              <a:t>3 Lists for List Approach</a:t>
            </a:r>
            <a:r>
              <a:rPr lang="en-US" sz="2000" b="1" dirty="0" smtClean="0">
                <a:solidFill>
                  <a:schemeClr val="tx1"/>
                </a:solidFill>
              </a:rPr>
              <a:t> – similar to Ecology.  </a:t>
            </a:r>
          </a:p>
          <a:p>
            <a:pPr lvl="1"/>
            <a:r>
              <a:rPr lang="en-US" sz="2000" b="1" dirty="0" smtClean="0">
                <a:solidFill>
                  <a:schemeClr val="tx1"/>
                </a:solidFill>
              </a:rPr>
              <a:t>Discharges to Flow Control Exempt Waterbodies (includes salt waterbodies) now have a </a:t>
            </a:r>
            <a:r>
              <a:rPr lang="en-US" sz="2000" b="1" u="sng" dirty="0" smtClean="0">
                <a:solidFill>
                  <a:schemeClr val="tx1"/>
                </a:solidFill>
              </a:rPr>
              <a:t>required order of preference </a:t>
            </a:r>
            <a:r>
              <a:rPr lang="en-US" sz="2000" b="1" dirty="0" smtClean="0">
                <a:solidFill>
                  <a:schemeClr val="tx1"/>
                </a:solidFill>
              </a:rPr>
              <a:t>for choosing BMPs (previously you could pick any from list as first choice).  Example Below for Roofs:</a:t>
            </a:r>
          </a:p>
          <a:p>
            <a:pPr marL="1285875" lvl="3" indent="-257175">
              <a:buFont typeface="+mj-lt"/>
              <a:buAutoNum type="arabicPeriod"/>
            </a:pPr>
            <a:r>
              <a:rPr lang="en-US" sz="2000" b="1" dirty="0" smtClean="0">
                <a:solidFill>
                  <a:schemeClr val="tx1"/>
                </a:solidFill>
              </a:rPr>
              <a:t>Downspout Full Infiltration</a:t>
            </a:r>
          </a:p>
          <a:p>
            <a:pPr marL="1285875" lvl="3" indent="-257175">
              <a:buFont typeface="+mj-lt"/>
              <a:buAutoNum type="arabicPeriod"/>
            </a:pPr>
            <a:r>
              <a:rPr lang="en-US" sz="2000" b="1" dirty="0" smtClean="0">
                <a:solidFill>
                  <a:schemeClr val="tx1"/>
                </a:solidFill>
              </a:rPr>
              <a:t>Downspout Dispersion</a:t>
            </a:r>
          </a:p>
          <a:p>
            <a:pPr marL="1285875" lvl="3" indent="-257175">
              <a:buFont typeface="+mj-lt"/>
              <a:buAutoNum type="arabicPeriod"/>
            </a:pPr>
            <a:r>
              <a:rPr lang="en-US" sz="2000" b="1" dirty="0" smtClean="0">
                <a:solidFill>
                  <a:schemeClr val="tx1"/>
                </a:solidFill>
              </a:rPr>
              <a:t>Perforated Stub-Outs</a:t>
            </a:r>
          </a:p>
        </p:txBody>
      </p:sp>
    </p:spTree>
    <p:extLst>
      <p:ext uri="{BB962C8B-B14F-4D97-AF65-F5344CB8AC3E}">
        <p14:creationId xmlns:p14="http://schemas.microsoft.com/office/powerpoint/2010/main" val="111926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p:txBody>
          <a:bodyPr/>
          <a:lstStyle/>
          <a:p>
            <a:r>
              <a:rPr lang="en-US" sz="2800" b="1" u="sng" dirty="0" smtClean="0">
                <a:solidFill>
                  <a:schemeClr val="tx1"/>
                </a:solidFill>
              </a:rPr>
              <a:t>Concrete Washout BMP</a:t>
            </a:r>
          </a:p>
          <a:p>
            <a:pPr lvl="1"/>
            <a:r>
              <a:rPr lang="en-US" sz="2800" b="1" dirty="0" smtClean="0">
                <a:solidFill>
                  <a:schemeClr val="tx1"/>
                </a:solidFill>
              </a:rPr>
              <a:t>Update to clarify that auxiliary concrete truck components and small concrete handling equipment may be washed into formed areas awaiting pour while concrete truck drums must be washed offsite or into a concrete washout area.</a:t>
            </a:r>
          </a:p>
          <a:p>
            <a:pPr marL="342900" lvl="1" indent="0">
              <a:buNone/>
            </a:pPr>
            <a:endParaRPr lang="en-US" dirty="0" smtClean="0"/>
          </a:p>
        </p:txBody>
      </p:sp>
    </p:spTree>
    <p:extLst>
      <p:ext uri="{BB962C8B-B14F-4D97-AF65-F5344CB8AC3E}">
        <p14:creationId xmlns:p14="http://schemas.microsoft.com/office/powerpoint/2010/main" val="236190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Clarity and Grammar</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Changes made throughout manual to clarify language.  </a:t>
            </a:r>
          </a:p>
          <a:p>
            <a:r>
              <a:rPr lang="en-US" b="1" dirty="0" smtClean="0">
                <a:solidFill>
                  <a:schemeClr val="tx1"/>
                </a:solidFill>
              </a:rPr>
              <a:t>Move sections/chapters/volumes for ease of use.</a:t>
            </a:r>
          </a:p>
          <a:p>
            <a:r>
              <a:rPr lang="en-US" b="1" dirty="0" smtClean="0">
                <a:solidFill>
                  <a:schemeClr val="tx1"/>
                </a:solidFill>
              </a:rPr>
              <a:t>Changes made to update website links, fix typos, shorten run-on sentences, etc.</a:t>
            </a:r>
          </a:p>
          <a:p>
            <a:r>
              <a:rPr lang="en-US" b="1" dirty="0" smtClean="0">
                <a:solidFill>
                  <a:schemeClr val="tx1"/>
                </a:solidFill>
              </a:rPr>
              <a:t>Based on feedback from over the years from internal/external customers – thanks!!</a:t>
            </a:r>
            <a:endParaRPr lang="en-US" b="1" dirty="0">
              <a:solidFill>
                <a:schemeClr val="tx1"/>
              </a:solidFill>
            </a:endParaRPr>
          </a:p>
        </p:txBody>
      </p:sp>
    </p:spTree>
    <p:extLst>
      <p:ext uri="{BB962C8B-B14F-4D97-AF65-F5344CB8AC3E}">
        <p14:creationId xmlns:p14="http://schemas.microsoft.com/office/powerpoint/2010/main" val="148490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914400"/>
          </a:xfrm>
        </p:spPr>
        <p:txBody>
          <a:bodyPr/>
          <a:lstStyle/>
          <a:p>
            <a:r>
              <a:rPr lang="en-US" dirty="0" smtClean="0"/>
              <a:t>New SWMM Layout</a:t>
            </a:r>
            <a:endParaRPr lang="en-US" dirty="0"/>
          </a:p>
        </p:txBody>
      </p:sp>
      <p:sp>
        <p:nvSpPr>
          <p:cNvPr id="3" name="Content Placeholder 2"/>
          <p:cNvSpPr>
            <a:spLocks noGrp="1"/>
          </p:cNvSpPr>
          <p:nvPr>
            <p:ph idx="1"/>
          </p:nvPr>
        </p:nvSpPr>
        <p:spPr>
          <a:xfrm>
            <a:off x="628650" y="1295400"/>
            <a:ext cx="7886700" cy="4876800"/>
          </a:xfrm>
        </p:spPr>
        <p:txBody>
          <a:bodyPr>
            <a:normAutofit fontScale="70000" lnSpcReduction="20000"/>
          </a:bodyPr>
          <a:lstStyle/>
          <a:p>
            <a:pPr marL="0" indent="0">
              <a:buNone/>
            </a:pPr>
            <a:r>
              <a:rPr lang="en-US" b="1" dirty="0" smtClean="0">
                <a:solidFill>
                  <a:schemeClr val="tx1"/>
                </a:solidFill>
              </a:rPr>
              <a:t>Preface</a:t>
            </a:r>
          </a:p>
          <a:p>
            <a:pPr lvl="1"/>
            <a:r>
              <a:rPr lang="en-US" sz="1800" b="1" dirty="0">
                <a:solidFill>
                  <a:schemeClr val="tx1"/>
                </a:solidFill>
              </a:rPr>
              <a:t>This includes a short description of the watersheds, applicability, relationship to Permit.</a:t>
            </a:r>
          </a:p>
          <a:p>
            <a:pPr marL="0" indent="0">
              <a:buNone/>
            </a:pPr>
            <a:r>
              <a:rPr lang="en-US" b="1" dirty="0" smtClean="0">
                <a:solidFill>
                  <a:schemeClr val="tx1"/>
                </a:solidFill>
              </a:rPr>
              <a:t>Volume </a:t>
            </a:r>
            <a:r>
              <a:rPr lang="en-US" b="1" dirty="0">
                <a:solidFill>
                  <a:schemeClr val="tx1"/>
                </a:solidFill>
              </a:rPr>
              <a:t>1 – Minimum Requirement and Additional Protective Measures</a:t>
            </a:r>
          </a:p>
          <a:p>
            <a:pPr lvl="1"/>
            <a:r>
              <a:rPr lang="en-US" sz="1800" b="1" dirty="0" smtClean="0">
                <a:solidFill>
                  <a:schemeClr val="tx1"/>
                </a:solidFill>
              </a:rPr>
              <a:t>How to </a:t>
            </a:r>
            <a:r>
              <a:rPr lang="en-US" sz="1800" b="1" dirty="0">
                <a:solidFill>
                  <a:schemeClr val="tx1"/>
                </a:solidFill>
              </a:rPr>
              <a:t>determine MRs, and what the MRs </a:t>
            </a:r>
            <a:r>
              <a:rPr lang="en-US" sz="1800" b="1" dirty="0" smtClean="0">
                <a:solidFill>
                  <a:schemeClr val="tx1"/>
                </a:solidFill>
              </a:rPr>
              <a:t>are.</a:t>
            </a:r>
          </a:p>
          <a:p>
            <a:pPr marL="0" indent="0">
              <a:buNone/>
            </a:pPr>
            <a:r>
              <a:rPr lang="en-US" b="1" dirty="0" smtClean="0">
                <a:solidFill>
                  <a:schemeClr val="tx1"/>
                </a:solidFill>
              </a:rPr>
              <a:t>Volume </a:t>
            </a:r>
            <a:r>
              <a:rPr lang="en-US" b="1" dirty="0">
                <a:solidFill>
                  <a:schemeClr val="tx1"/>
                </a:solidFill>
              </a:rPr>
              <a:t>2 – </a:t>
            </a:r>
            <a:r>
              <a:rPr lang="en-US" b="1" dirty="0" smtClean="0">
                <a:solidFill>
                  <a:schemeClr val="tx1"/>
                </a:solidFill>
              </a:rPr>
              <a:t>Documentation</a:t>
            </a:r>
          </a:p>
          <a:p>
            <a:pPr lvl="1"/>
            <a:r>
              <a:rPr lang="en-US" sz="1800" b="1" dirty="0" smtClean="0">
                <a:solidFill>
                  <a:schemeClr val="tx1"/>
                </a:solidFill>
              </a:rPr>
              <a:t>Description of Documentation Needed to Comply with SWMM – SSP, SWPPP, Drawings</a:t>
            </a:r>
          </a:p>
          <a:p>
            <a:pPr lvl="1"/>
            <a:r>
              <a:rPr lang="en-US" sz="1800" b="1" dirty="0" smtClean="0">
                <a:solidFill>
                  <a:schemeClr val="tx1"/>
                </a:solidFill>
              </a:rPr>
              <a:t>Similar to Appendix in 2016 SWMM – Volume 1</a:t>
            </a:r>
          </a:p>
          <a:p>
            <a:pPr marL="0" indent="0">
              <a:buNone/>
            </a:pPr>
            <a:r>
              <a:rPr lang="en-US" b="1" dirty="0" smtClean="0">
                <a:solidFill>
                  <a:schemeClr val="tx1"/>
                </a:solidFill>
              </a:rPr>
              <a:t>Volume </a:t>
            </a:r>
            <a:r>
              <a:rPr lang="en-US" b="1" dirty="0">
                <a:solidFill>
                  <a:schemeClr val="tx1"/>
                </a:solidFill>
              </a:rPr>
              <a:t>3 – </a:t>
            </a:r>
            <a:r>
              <a:rPr lang="en-US" b="1" dirty="0" smtClean="0">
                <a:solidFill>
                  <a:schemeClr val="tx1"/>
                </a:solidFill>
              </a:rPr>
              <a:t>Construction Stormwater Pollution Prevention BMPs</a:t>
            </a:r>
          </a:p>
          <a:p>
            <a:pPr lvl="1"/>
            <a:r>
              <a:rPr lang="en-US" sz="2000" b="1" dirty="0" smtClean="0">
                <a:solidFill>
                  <a:schemeClr val="tx1"/>
                </a:solidFill>
              </a:rPr>
              <a:t>Design criteria for BMPs for temporary erosion and sediment control during construction.</a:t>
            </a:r>
          </a:p>
          <a:p>
            <a:pPr lvl="1"/>
            <a:r>
              <a:rPr lang="en-US" sz="2000" b="1" dirty="0" smtClean="0">
                <a:solidFill>
                  <a:schemeClr val="tx1"/>
                </a:solidFill>
              </a:rPr>
              <a:t>Similar to 2016 SWMM -  </a:t>
            </a:r>
            <a:r>
              <a:rPr lang="en-US" sz="2000" b="1" dirty="0">
                <a:solidFill>
                  <a:schemeClr val="tx1"/>
                </a:solidFill>
              </a:rPr>
              <a:t>Volume 2</a:t>
            </a:r>
            <a:r>
              <a:rPr lang="en-US" sz="2000" b="1" dirty="0" smtClean="0">
                <a:solidFill>
                  <a:schemeClr val="tx1"/>
                </a:solidFill>
              </a:rPr>
              <a:t>.</a:t>
            </a:r>
          </a:p>
          <a:p>
            <a:pPr marL="0" indent="0">
              <a:buNone/>
            </a:pPr>
            <a:r>
              <a:rPr lang="en-US" b="1" dirty="0" smtClean="0">
                <a:solidFill>
                  <a:schemeClr val="tx1"/>
                </a:solidFill>
              </a:rPr>
              <a:t>Volume </a:t>
            </a:r>
            <a:r>
              <a:rPr lang="en-US" b="1" dirty="0">
                <a:solidFill>
                  <a:schemeClr val="tx1"/>
                </a:solidFill>
              </a:rPr>
              <a:t>4 – </a:t>
            </a:r>
            <a:r>
              <a:rPr lang="en-US" b="1" dirty="0" smtClean="0">
                <a:solidFill>
                  <a:schemeClr val="tx1"/>
                </a:solidFill>
              </a:rPr>
              <a:t>Best Management Practices Library</a:t>
            </a:r>
          </a:p>
          <a:p>
            <a:pPr lvl="1"/>
            <a:r>
              <a:rPr lang="en-US" sz="2000" b="1" dirty="0" smtClean="0">
                <a:solidFill>
                  <a:schemeClr val="tx1"/>
                </a:solidFill>
              </a:rPr>
              <a:t>Design criteria for all permanent stormwater BMPs.  </a:t>
            </a:r>
            <a:endParaRPr lang="en-US" sz="2000" b="1" dirty="0">
              <a:solidFill>
                <a:schemeClr val="tx1"/>
              </a:solidFill>
            </a:endParaRPr>
          </a:p>
          <a:p>
            <a:pPr lvl="1"/>
            <a:r>
              <a:rPr lang="en-US" sz="2000" b="1" dirty="0" smtClean="0">
                <a:solidFill>
                  <a:schemeClr val="tx1"/>
                </a:solidFill>
              </a:rPr>
              <a:t>Similar to 2016 SWMM – Volumes 3, 5, 6</a:t>
            </a:r>
          </a:p>
          <a:p>
            <a:pPr marL="0" lvl="1" indent="0">
              <a:spcBef>
                <a:spcPts val="750"/>
              </a:spcBef>
              <a:buNone/>
            </a:pPr>
            <a:r>
              <a:rPr lang="en-US" sz="2100" b="1" dirty="0">
                <a:solidFill>
                  <a:schemeClr val="tx1"/>
                </a:solidFill>
              </a:rPr>
              <a:t>Volume 5 – </a:t>
            </a:r>
            <a:r>
              <a:rPr lang="en-US" sz="2100" b="1" dirty="0" smtClean="0">
                <a:solidFill>
                  <a:schemeClr val="tx1"/>
                </a:solidFill>
              </a:rPr>
              <a:t>Stormwater Conveyance Design</a:t>
            </a:r>
            <a:endParaRPr lang="en-US" sz="2100" b="1" dirty="0">
              <a:solidFill>
                <a:schemeClr val="tx1"/>
              </a:solidFill>
            </a:endParaRPr>
          </a:p>
          <a:p>
            <a:pPr lvl="1"/>
            <a:r>
              <a:rPr lang="en-US" sz="2000" b="1" dirty="0" smtClean="0">
                <a:solidFill>
                  <a:schemeClr val="tx1"/>
                </a:solidFill>
              </a:rPr>
              <a:t>Information on how to design conveyance system, approved materials, etc.</a:t>
            </a:r>
          </a:p>
          <a:p>
            <a:pPr lvl="1"/>
            <a:r>
              <a:rPr lang="en-US" sz="2000" b="1" dirty="0" smtClean="0">
                <a:solidFill>
                  <a:schemeClr val="tx1"/>
                </a:solidFill>
              </a:rPr>
              <a:t>Similar to 2016 SWMM - Volume 3.</a:t>
            </a:r>
          </a:p>
          <a:p>
            <a:pPr marL="0" lvl="1" indent="0">
              <a:spcBef>
                <a:spcPts val="750"/>
              </a:spcBef>
              <a:buNone/>
            </a:pPr>
            <a:r>
              <a:rPr lang="en-US" sz="2100" b="1" dirty="0">
                <a:solidFill>
                  <a:schemeClr val="tx1"/>
                </a:solidFill>
              </a:rPr>
              <a:t>Volume 6 – Source </a:t>
            </a:r>
            <a:r>
              <a:rPr lang="en-US" sz="2100" b="1" dirty="0" smtClean="0">
                <a:solidFill>
                  <a:schemeClr val="tx1"/>
                </a:solidFill>
              </a:rPr>
              <a:t>Control</a:t>
            </a:r>
          </a:p>
          <a:p>
            <a:pPr lvl="1"/>
            <a:r>
              <a:rPr lang="en-US" sz="2000" b="1" dirty="0">
                <a:solidFill>
                  <a:schemeClr val="tx1"/>
                </a:solidFill>
              </a:rPr>
              <a:t>Information about long-term BMPs required on sites for source control.</a:t>
            </a:r>
          </a:p>
          <a:p>
            <a:pPr lvl="1"/>
            <a:r>
              <a:rPr lang="en-US" sz="2000" b="1" dirty="0" smtClean="0">
                <a:solidFill>
                  <a:schemeClr val="tx1"/>
                </a:solidFill>
              </a:rPr>
              <a:t>Similar to 2016 – SWMM – Volume 4</a:t>
            </a:r>
            <a:endParaRPr lang="en-US" sz="2000" b="1" dirty="0">
              <a:solidFill>
                <a:schemeClr val="tx1"/>
              </a:solidFill>
            </a:endParaRPr>
          </a:p>
          <a:p>
            <a:pPr lvl="1"/>
            <a:endParaRPr lang="en-US" b="1" dirty="0">
              <a:solidFill>
                <a:schemeClr val="tx1"/>
              </a:solidFill>
            </a:endParaRPr>
          </a:p>
        </p:txBody>
      </p:sp>
    </p:spTree>
    <p:extLst>
      <p:ext uri="{BB962C8B-B14F-4D97-AF65-F5344CB8AC3E}">
        <p14:creationId xmlns:p14="http://schemas.microsoft.com/office/powerpoint/2010/main" val="3181680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City Updates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b="1" dirty="0" smtClean="0">
                <a:solidFill>
                  <a:schemeClr val="tx1"/>
                </a:solidFill>
              </a:rPr>
              <a:t>Only 9 Minimum Requirements</a:t>
            </a:r>
          </a:p>
          <a:p>
            <a:r>
              <a:rPr lang="en-US" b="1" dirty="0" smtClean="0">
                <a:solidFill>
                  <a:schemeClr val="tx1"/>
                </a:solidFill>
              </a:rPr>
              <a:t>One Additional Protective Measure – Infrastructure Protection (Was MR#10)</a:t>
            </a:r>
          </a:p>
          <a:p>
            <a:pPr lvl="1"/>
            <a:r>
              <a:rPr lang="en-US" b="1" dirty="0" smtClean="0">
                <a:solidFill>
                  <a:schemeClr val="tx1"/>
                </a:solidFill>
              </a:rPr>
              <a:t>Updated so City of Tacoma makes determination of mitigation needs to protect our system.</a:t>
            </a:r>
          </a:p>
          <a:p>
            <a:pPr marL="171450" lvl="1">
              <a:spcBef>
                <a:spcPts val="750"/>
              </a:spcBef>
            </a:pPr>
            <a:r>
              <a:rPr lang="en-US" sz="2100" b="1" dirty="0">
                <a:solidFill>
                  <a:schemeClr val="tx1"/>
                </a:solidFill>
              </a:rPr>
              <a:t>New BMPs</a:t>
            </a:r>
          </a:p>
          <a:p>
            <a:pPr marL="514350" lvl="2">
              <a:spcBef>
                <a:spcPts val="750"/>
              </a:spcBef>
            </a:pPr>
            <a:r>
              <a:rPr lang="en-US" b="1" dirty="0" smtClean="0">
                <a:solidFill>
                  <a:schemeClr val="tx1"/>
                </a:solidFill>
              </a:rPr>
              <a:t>Portable Sediment Tank</a:t>
            </a:r>
          </a:p>
          <a:p>
            <a:pPr marL="514350" lvl="2">
              <a:spcBef>
                <a:spcPts val="750"/>
              </a:spcBef>
            </a:pPr>
            <a:r>
              <a:rPr lang="en-US" b="1" dirty="0" smtClean="0">
                <a:solidFill>
                  <a:schemeClr val="tx1"/>
                </a:solidFill>
              </a:rPr>
              <a:t>Discharge to Wastewater System</a:t>
            </a:r>
          </a:p>
          <a:p>
            <a:pPr marL="514350" lvl="2">
              <a:spcBef>
                <a:spcPts val="750"/>
              </a:spcBef>
            </a:pPr>
            <a:r>
              <a:rPr lang="en-US" b="1" dirty="0" smtClean="0">
                <a:solidFill>
                  <a:schemeClr val="tx1"/>
                </a:solidFill>
              </a:rPr>
              <a:t>Rooftop Dog Run</a:t>
            </a:r>
          </a:p>
          <a:p>
            <a:pPr marL="171450" lvl="1">
              <a:spcBef>
                <a:spcPts val="750"/>
              </a:spcBef>
            </a:pPr>
            <a:r>
              <a:rPr lang="en-US" sz="2100" b="1" dirty="0">
                <a:solidFill>
                  <a:schemeClr val="tx1"/>
                </a:solidFill>
              </a:rPr>
              <a:t>Updates throughout that clarify language</a:t>
            </a:r>
            <a:r>
              <a:rPr lang="en-US" sz="2100" b="1" dirty="0" smtClean="0">
                <a:solidFill>
                  <a:schemeClr val="tx1"/>
                </a:solidFill>
              </a:rPr>
              <a:t>.</a:t>
            </a:r>
          </a:p>
          <a:p>
            <a:pPr marL="171450" lvl="1">
              <a:spcBef>
                <a:spcPts val="750"/>
              </a:spcBef>
            </a:pPr>
            <a:r>
              <a:rPr lang="en-US" sz="2100" b="1" dirty="0" smtClean="0">
                <a:solidFill>
                  <a:schemeClr val="tx1"/>
                </a:solidFill>
              </a:rPr>
              <a:t>Gender neutrality updates to language throughout.</a:t>
            </a:r>
          </a:p>
          <a:p>
            <a:pPr marL="171450" lvl="1">
              <a:spcBef>
                <a:spcPts val="750"/>
              </a:spcBef>
            </a:pPr>
            <a:r>
              <a:rPr lang="en-US" sz="2100" b="1" dirty="0" smtClean="0">
                <a:solidFill>
                  <a:schemeClr val="tx1"/>
                </a:solidFill>
              </a:rPr>
              <a:t>Changes to use similar terms throughout.</a:t>
            </a:r>
          </a:p>
          <a:p>
            <a:pPr marL="171450" lvl="1">
              <a:spcBef>
                <a:spcPts val="750"/>
              </a:spcBef>
            </a:pPr>
            <a:endParaRPr lang="en-US" sz="2100" b="1" dirty="0">
              <a:solidFill>
                <a:schemeClr val="tx1"/>
              </a:solidFill>
            </a:endParaRPr>
          </a:p>
        </p:txBody>
      </p:sp>
    </p:spTree>
    <p:extLst>
      <p:ext uri="{BB962C8B-B14F-4D97-AF65-F5344CB8AC3E}">
        <p14:creationId xmlns:p14="http://schemas.microsoft.com/office/powerpoint/2010/main" val="212770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sz="4400" dirty="0" smtClean="0"/>
              <a:t>Tacoma Municipal Code Update</a:t>
            </a:r>
            <a:endParaRPr lang="en-US" sz="4400" dirty="0"/>
          </a:p>
        </p:txBody>
      </p:sp>
      <p:sp>
        <p:nvSpPr>
          <p:cNvPr id="3" name="Content Placeholder 2"/>
          <p:cNvSpPr>
            <a:spLocks noGrp="1"/>
          </p:cNvSpPr>
          <p:nvPr>
            <p:ph idx="1"/>
          </p:nvPr>
        </p:nvSpPr>
        <p:spPr/>
        <p:txBody>
          <a:bodyPr>
            <a:normAutofit lnSpcReduction="10000"/>
          </a:bodyPr>
          <a:lstStyle/>
          <a:p>
            <a:r>
              <a:rPr lang="en-US" b="1" dirty="0">
                <a:solidFill>
                  <a:schemeClr val="tx1"/>
                </a:solidFill>
              </a:rPr>
              <a:t>TMC  12.08 will be divided into 4 sections</a:t>
            </a:r>
          </a:p>
          <a:p>
            <a:pPr lvl="1"/>
            <a:r>
              <a:rPr lang="en-US" b="1" dirty="0">
                <a:solidFill>
                  <a:schemeClr val="tx1"/>
                </a:solidFill>
              </a:rPr>
              <a:t>12.08A – General Administration</a:t>
            </a:r>
          </a:p>
          <a:p>
            <a:pPr lvl="1"/>
            <a:r>
              <a:rPr lang="en-US" b="1" dirty="0">
                <a:solidFill>
                  <a:schemeClr val="tx1"/>
                </a:solidFill>
              </a:rPr>
              <a:t>12.08B – Use of Sanitary Sewer</a:t>
            </a:r>
          </a:p>
          <a:p>
            <a:pPr lvl="1"/>
            <a:r>
              <a:rPr lang="en-US" b="1" dirty="0">
                <a:solidFill>
                  <a:schemeClr val="tx1"/>
                </a:solidFill>
              </a:rPr>
              <a:t>12.08C – Industrial Wastewater Pretreatment Program</a:t>
            </a:r>
          </a:p>
          <a:p>
            <a:pPr lvl="1"/>
            <a:r>
              <a:rPr lang="en-US" b="1" dirty="0">
                <a:solidFill>
                  <a:schemeClr val="tx1"/>
                </a:solidFill>
              </a:rPr>
              <a:t>12.08D – Stormwater Management</a:t>
            </a:r>
          </a:p>
          <a:p>
            <a:r>
              <a:rPr lang="en-US" b="1" dirty="0">
                <a:solidFill>
                  <a:schemeClr val="tx1"/>
                </a:solidFill>
              </a:rPr>
              <a:t>New code will go into effect July 1, 2021</a:t>
            </a:r>
          </a:p>
          <a:p>
            <a:r>
              <a:rPr lang="en-US" b="1" dirty="0">
                <a:solidFill>
                  <a:schemeClr val="tx1"/>
                </a:solidFill>
              </a:rPr>
              <a:t>A few minor revisions to 12.08D for compliance with the 2019 NPDES SW Permit</a:t>
            </a:r>
          </a:p>
          <a:p>
            <a:r>
              <a:rPr lang="en-US" b="1" dirty="0">
                <a:solidFill>
                  <a:schemeClr val="tx1"/>
                </a:solidFill>
              </a:rPr>
              <a:t>No substantive changes / Updates for clarity</a:t>
            </a:r>
          </a:p>
          <a:p>
            <a:r>
              <a:rPr lang="en-US" b="1" dirty="0">
                <a:solidFill>
                  <a:schemeClr val="tx1"/>
                </a:solidFill>
              </a:rPr>
              <a:t>Officially changes name from “Surface Water” to “Stormwater”</a:t>
            </a:r>
          </a:p>
          <a:p>
            <a:r>
              <a:rPr lang="en-US" b="1" dirty="0">
                <a:solidFill>
                  <a:schemeClr val="tx1"/>
                </a:solidFill>
              </a:rPr>
              <a:t>Use 12.08A and 12.08D to understand stormwater code </a:t>
            </a:r>
          </a:p>
          <a:p>
            <a:endParaRPr lang="en-US" dirty="0"/>
          </a:p>
        </p:txBody>
      </p:sp>
    </p:spTree>
    <p:extLst>
      <p:ext uri="{BB962C8B-B14F-4D97-AF65-F5344CB8AC3E}">
        <p14:creationId xmlns:p14="http://schemas.microsoft.com/office/powerpoint/2010/main" val="2293150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Please Use Q&amp;A…and a joke!</a:t>
            </a:r>
            <a:endParaRPr lang="en-US" dirty="0"/>
          </a:p>
        </p:txBody>
      </p:sp>
      <p:sp>
        <p:nvSpPr>
          <p:cNvPr id="3" name="Content Placeholder 2"/>
          <p:cNvSpPr>
            <a:spLocks noGrp="1"/>
          </p:cNvSpPr>
          <p:nvPr>
            <p:ph idx="1"/>
          </p:nvPr>
        </p:nvSpPr>
        <p:spPr/>
        <p:txBody>
          <a:bodyPr/>
          <a:lstStyle/>
          <a:p>
            <a:endParaRPr lang="en-US" b="1" dirty="0" smtClean="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Q.  How do you fix a broken tomato?</a:t>
            </a: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A. With tomato paste!</a:t>
            </a:r>
            <a:endParaRPr lang="en-US" b="1" dirty="0">
              <a:solidFill>
                <a:schemeClr val="tx1"/>
              </a:solidFill>
            </a:endParaRPr>
          </a:p>
        </p:txBody>
      </p:sp>
    </p:spTree>
    <p:extLst>
      <p:ext uri="{BB962C8B-B14F-4D97-AF65-F5344CB8AC3E}">
        <p14:creationId xmlns:p14="http://schemas.microsoft.com/office/powerpoint/2010/main" val="40104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625075" y="1600200"/>
            <a:ext cx="5893850" cy="4525963"/>
          </a:xfrm>
          <a:prstGeom prst="rect">
            <a:avLst/>
          </a:prstGeom>
        </p:spPr>
      </p:pic>
    </p:spTree>
    <p:extLst>
      <p:ext uri="{BB962C8B-B14F-4D97-AF65-F5344CB8AC3E}">
        <p14:creationId xmlns:p14="http://schemas.microsoft.com/office/powerpoint/2010/main" val="1145092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276600"/>
          </a:xfrm>
        </p:spPr>
        <p:txBody>
          <a:bodyPr/>
          <a:lstStyle/>
          <a:p>
            <a:r>
              <a:rPr lang="en-US" sz="6000" dirty="0" smtClean="0"/>
              <a:t>How to Successfully Complete a Stormwater Site Plan</a:t>
            </a:r>
            <a:endParaRPr lang="en-US" sz="6000" dirty="0"/>
          </a:p>
        </p:txBody>
      </p:sp>
      <p:sp>
        <p:nvSpPr>
          <p:cNvPr id="3" name="Content Placeholder 2"/>
          <p:cNvSpPr>
            <a:spLocks noGrp="1"/>
          </p:cNvSpPr>
          <p:nvPr>
            <p:ph idx="1"/>
          </p:nvPr>
        </p:nvSpPr>
        <p:spPr>
          <a:xfrm>
            <a:off x="457200" y="4648200"/>
            <a:ext cx="8229600" cy="1477963"/>
          </a:xfrm>
        </p:spPr>
        <p:txBody>
          <a:bodyPr>
            <a:normAutofit lnSpcReduction="10000"/>
          </a:bodyPr>
          <a:lstStyle/>
          <a:p>
            <a:r>
              <a:rPr lang="en-US" dirty="0" smtClean="0"/>
              <a:t>The story, names, characters and circumstances portrayed in this example are fictitious.  Any similarities to actual projects are coincidental.  No animals were harmed in the making of this presentation.  </a:t>
            </a:r>
            <a:endParaRPr lang="en-US" dirty="0"/>
          </a:p>
        </p:txBody>
      </p:sp>
      <p:sp>
        <p:nvSpPr>
          <p:cNvPr id="5" name="TextBox 4"/>
          <p:cNvSpPr txBox="1"/>
          <p:nvPr/>
        </p:nvSpPr>
        <p:spPr>
          <a:xfrm rot="1290241">
            <a:off x="7091375" y="4384695"/>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41883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000" dirty="0" smtClean="0"/>
              <a:t>Step 1: Do I Even Need a Stormwater Site Plan? </a:t>
            </a:r>
            <a:endParaRPr lang="en-US" sz="4000"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To make this decision, Answer the Following Questions:</a:t>
            </a:r>
          </a:p>
          <a:p>
            <a:pPr marL="457200" indent="-457200">
              <a:buFont typeface="+mj-lt"/>
              <a:buAutoNum type="arabicPeriod"/>
            </a:pPr>
            <a:r>
              <a:rPr lang="en-US" b="1" dirty="0" smtClean="0">
                <a:solidFill>
                  <a:schemeClr val="tx1"/>
                </a:solidFill>
              </a:rPr>
              <a:t>Is the Project Exempt</a:t>
            </a:r>
          </a:p>
          <a:p>
            <a:pPr marL="457200" indent="-457200">
              <a:buFont typeface="+mj-lt"/>
              <a:buAutoNum type="arabicPeriod"/>
            </a:pPr>
            <a:r>
              <a:rPr lang="en-US" b="1" dirty="0" smtClean="0">
                <a:solidFill>
                  <a:schemeClr val="tx1"/>
                </a:solidFill>
              </a:rPr>
              <a:t>What is the Project?</a:t>
            </a:r>
          </a:p>
          <a:p>
            <a:pPr marL="457200" indent="-457200">
              <a:buFont typeface="+mj-lt"/>
              <a:buAutoNum type="arabicPeriod"/>
            </a:pPr>
            <a:r>
              <a:rPr lang="en-US" b="1" dirty="0" smtClean="0">
                <a:solidFill>
                  <a:schemeClr val="tx1"/>
                </a:solidFill>
              </a:rPr>
              <a:t>Where is the Project?</a:t>
            </a:r>
            <a:endParaRPr lang="en-US" b="1" dirty="0">
              <a:solidFill>
                <a:schemeClr val="tx1"/>
              </a:solidFill>
            </a:endParaRPr>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481925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Agenda</a:t>
            </a:r>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sz="1900" dirty="0">
                <a:solidFill>
                  <a:schemeClr val="tx1"/>
                </a:solidFill>
              </a:rPr>
              <a:t>Introductions</a:t>
            </a:r>
          </a:p>
          <a:p>
            <a:r>
              <a:rPr lang="en-US" sz="1900" dirty="0" err="1">
                <a:solidFill>
                  <a:schemeClr val="tx1"/>
                </a:solidFill>
              </a:rPr>
              <a:t>Accela</a:t>
            </a:r>
            <a:r>
              <a:rPr lang="en-US" sz="1900" dirty="0">
                <a:solidFill>
                  <a:schemeClr val="tx1"/>
                </a:solidFill>
              </a:rPr>
              <a:t> Permitting Overview</a:t>
            </a:r>
          </a:p>
          <a:p>
            <a:r>
              <a:rPr lang="en-US" sz="1900" dirty="0">
                <a:solidFill>
                  <a:schemeClr val="tx1"/>
                </a:solidFill>
              </a:rPr>
              <a:t>NPDES Regulations</a:t>
            </a:r>
          </a:p>
          <a:p>
            <a:r>
              <a:rPr lang="en-US" sz="1900" dirty="0">
                <a:solidFill>
                  <a:schemeClr val="tx1"/>
                </a:solidFill>
              </a:rPr>
              <a:t>SWMM 2021 Update</a:t>
            </a:r>
          </a:p>
          <a:p>
            <a:pPr lvl="1">
              <a:spcBef>
                <a:spcPts val="800"/>
              </a:spcBef>
              <a:spcAft>
                <a:spcPts val="800"/>
              </a:spcAft>
            </a:pPr>
            <a:r>
              <a:rPr lang="en-US" sz="1900" i="1" dirty="0">
                <a:solidFill>
                  <a:schemeClr val="tx1"/>
                </a:solidFill>
              </a:rPr>
              <a:t>Break</a:t>
            </a:r>
          </a:p>
          <a:p>
            <a:r>
              <a:rPr lang="en-US" sz="1900" dirty="0">
                <a:solidFill>
                  <a:schemeClr val="tx1"/>
                </a:solidFill>
              </a:rPr>
              <a:t>How to Successfully Complete a Stormwater Site Plan</a:t>
            </a:r>
          </a:p>
          <a:p>
            <a:pPr lvl="1"/>
            <a:r>
              <a:rPr lang="en-US" sz="1900" dirty="0">
                <a:solidFill>
                  <a:schemeClr val="tx1"/>
                </a:solidFill>
              </a:rPr>
              <a:t>Do I Even Need a Stormwater Site Plan?</a:t>
            </a:r>
          </a:p>
          <a:p>
            <a:pPr lvl="1"/>
            <a:r>
              <a:rPr lang="en-US" sz="1900" dirty="0">
                <a:solidFill>
                  <a:schemeClr val="tx1"/>
                </a:solidFill>
              </a:rPr>
              <a:t>Stormwater Site Plan Template</a:t>
            </a:r>
          </a:p>
          <a:p>
            <a:pPr lvl="1"/>
            <a:r>
              <a:rPr lang="en-US" sz="1900" dirty="0">
                <a:solidFill>
                  <a:schemeClr val="tx1"/>
                </a:solidFill>
              </a:rPr>
              <a:t>Project Site Conditions</a:t>
            </a:r>
          </a:p>
          <a:p>
            <a:pPr lvl="1">
              <a:spcBef>
                <a:spcPts val="800"/>
              </a:spcBef>
              <a:spcAft>
                <a:spcPts val="800"/>
              </a:spcAft>
            </a:pPr>
            <a:r>
              <a:rPr lang="en-US" sz="1900" i="1" dirty="0">
                <a:solidFill>
                  <a:schemeClr val="tx1"/>
                </a:solidFill>
              </a:rPr>
              <a:t>Break!</a:t>
            </a:r>
          </a:p>
          <a:p>
            <a:pPr lvl="1"/>
            <a:r>
              <a:rPr lang="en-US" sz="1900" dirty="0">
                <a:solidFill>
                  <a:schemeClr val="tx1"/>
                </a:solidFill>
              </a:rPr>
              <a:t>Minimum Requirement Determination</a:t>
            </a:r>
          </a:p>
          <a:p>
            <a:pPr lvl="1"/>
            <a:r>
              <a:rPr lang="en-US" sz="1900" dirty="0">
                <a:solidFill>
                  <a:schemeClr val="tx1"/>
                </a:solidFill>
              </a:rPr>
              <a:t>Discussion of Minimum Requirements</a:t>
            </a:r>
          </a:p>
          <a:p>
            <a:pPr lvl="1">
              <a:spcBef>
                <a:spcPts val="800"/>
              </a:spcBef>
              <a:spcAft>
                <a:spcPts val="800"/>
              </a:spcAft>
            </a:pPr>
            <a:r>
              <a:rPr lang="en-US" sz="1900" i="1" dirty="0">
                <a:solidFill>
                  <a:schemeClr val="tx1"/>
                </a:solidFill>
              </a:rPr>
              <a:t>Break</a:t>
            </a:r>
          </a:p>
          <a:p>
            <a:pPr lvl="1"/>
            <a:r>
              <a:rPr lang="en-US" sz="1900" dirty="0">
                <a:solidFill>
                  <a:schemeClr val="tx1"/>
                </a:solidFill>
              </a:rPr>
              <a:t>Construction SWPPP</a:t>
            </a:r>
          </a:p>
          <a:p>
            <a:pPr lvl="1"/>
            <a:r>
              <a:rPr lang="en-US" sz="1900" dirty="0">
                <a:solidFill>
                  <a:schemeClr val="tx1"/>
                </a:solidFill>
              </a:rPr>
              <a:t>Operation and Maintenance</a:t>
            </a:r>
          </a:p>
          <a:p>
            <a:pPr lvl="1"/>
            <a:r>
              <a:rPr lang="en-US" sz="1900" dirty="0">
                <a:solidFill>
                  <a:schemeClr val="tx1"/>
                </a:solidFill>
              </a:rPr>
              <a:t>Wrap Up</a:t>
            </a:r>
          </a:p>
          <a:p>
            <a:pPr lvl="1"/>
            <a:endParaRPr lang="en-US" sz="1100" dirty="0">
              <a:solidFill>
                <a:schemeClr val="tx1"/>
              </a:solidFill>
            </a:endParaRPr>
          </a:p>
          <a:p>
            <a:pPr lvl="1"/>
            <a:endParaRPr lang="en-US" dirty="0"/>
          </a:p>
          <a:p>
            <a:endParaRPr lang="en-US" dirty="0"/>
          </a:p>
        </p:txBody>
      </p:sp>
    </p:spTree>
    <p:extLst>
      <p:ext uri="{BB962C8B-B14F-4D97-AF65-F5344CB8AC3E}">
        <p14:creationId xmlns:p14="http://schemas.microsoft.com/office/powerpoint/2010/main" val="1007433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Today’s Project - Single Family Home</a:t>
            </a:r>
            <a:endParaRPr lang="en-US" sz="3600" dirty="0"/>
          </a:p>
        </p:txBody>
      </p:sp>
      <p:sp>
        <p:nvSpPr>
          <p:cNvPr id="3" name="Content Placeholder 2"/>
          <p:cNvSpPr>
            <a:spLocks noGrp="1"/>
          </p:cNvSpPr>
          <p:nvPr>
            <p:ph idx="1"/>
          </p:nvPr>
        </p:nvSpPr>
        <p:spPr>
          <a:xfrm>
            <a:off x="457200" y="838200"/>
            <a:ext cx="8229600" cy="5486400"/>
          </a:xfrm>
        </p:spPr>
        <p:txBody>
          <a:bodyPr>
            <a:normAutofit fontScale="77500" lnSpcReduction="20000"/>
          </a:bodyPr>
          <a:lstStyle/>
          <a:p>
            <a:pPr marL="0" indent="0">
              <a:buNone/>
            </a:pPr>
            <a:r>
              <a:rPr lang="en-US" b="1" u="sng" dirty="0">
                <a:solidFill>
                  <a:schemeClr val="tx1"/>
                </a:solidFill>
              </a:rPr>
              <a:t>Existing Conditions:</a:t>
            </a:r>
            <a:endParaRPr lang="en-US" b="1" dirty="0">
              <a:solidFill>
                <a:schemeClr val="tx1"/>
              </a:solidFill>
            </a:endParaRPr>
          </a:p>
          <a:p>
            <a:pPr lvl="0"/>
            <a:r>
              <a:rPr lang="en-US" b="1" dirty="0">
                <a:solidFill>
                  <a:schemeClr val="tx1"/>
                </a:solidFill>
              </a:rPr>
              <a:t>Total Project Area: 6,648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Onsite Lot Area: 6,000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 Lot: 6,000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Offsite Area: 648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Grassy/Gravelly Area: 598 ft</a:t>
            </a:r>
            <a:r>
              <a:rPr lang="en-US" b="1" baseline="30000" dirty="0">
                <a:solidFill>
                  <a:schemeClr val="tx1"/>
                </a:solidFill>
              </a:rPr>
              <a:t>2</a:t>
            </a:r>
            <a:endParaRPr lang="en-US" b="1" dirty="0">
              <a:solidFill>
                <a:schemeClr val="tx1"/>
              </a:solidFill>
            </a:endParaRPr>
          </a:p>
          <a:p>
            <a:pPr lvl="1"/>
            <a:r>
              <a:rPr lang="en-US" b="1" dirty="0">
                <a:solidFill>
                  <a:schemeClr val="tx1"/>
                </a:solidFill>
              </a:rPr>
              <a:t>Front Road: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Back Alley: 20 ft</a:t>
            </a:r>
            <a:r>
              <a:rPr lang="en-US" b="1" baseline="30000" dirty="0">
                <a:solidFill>
                  <a:schemeClr val="tx1"/>
                </a:solidFill>
              </a:rPr>
              <a:t>2</a:t>
            </a:r>
            <a:endParaRPr lang="en-US" b="1" dirty="0">
              <a:solidFill>
                <a:schemeClr val="tx1"/>
              </a:solidFill>
            </a:endParaRPr>
          </a:p>
          <a:p>
            <a:pPr marL="0" indent="0">
              <a:buNone/>
            </a:pPr>
            <a:r>
              <a:rPr lang="en-US" b="1" dirty="0">
                <a:solidFill>
                  <a:schemeClr val="tx1"/>
                </a:solidFill>
              </a:rPr>
              <a:t> </a:t>
            </a:r>
          </a:p>
          <a:p>
            <a:pPr marL="0" indent="0">
              <a:buNone/>
            </a:pPr>
            <a:r>
              <a:rPr lang="en-US" b="1" u="sng" dirty="0">
                <a:solidFill>
                  <a:schemeClr val="tx1"/>
                </a:solidFill>
              </a:rPr>
              <a:t>Proposed Condition:</a:t>
            </a:r>
            <a:endParaRPr lang="en-US" b="1" dirty="0">
              <a:solidFill>
                <a:schemeClr val="tx1"/>
              </a:solidFill>
            </a:endParaRPr>
          </a:p>
          <a:p>
            <a:pPr lvl="0"/>
            <a:r>
              <a:rPr lang="en-US" b="1" dirty="0">
                <a:solidFill>
                  <a:schemeClr val="tx1"/>
                </a:solidFill>
              </a:rPr>
              <a:t>Onsite</a:t>
            </a:r>
          </a:p>
          <a:p>
            <a:pPr lvl="1"/>
            <a:r>
              <a:rPr lang="en-US" b="1" dirty="0">
                <a:solidFill>
                  <a:schemeClr val="tx1"/>
                </a:solidFill>
              </a:rPr>
              <a:t>New Single Family Home with Detached Garage</a:t>
            </a:r>
          </a:p>
          <a:p>
            <a:pPr lvl="1"/>
            <a:r>
              <a:rPr lang="en-US" b="1" dirty="0">
                <a:solidFill>
                  <a:schemeClr val="tx1"/>
                </a:solidFill>
              </a:rPr>
              <a:t>New House Roof Area: 1,200 ft</a:t>
            </a:r>
            <a:r>
              <a:rPr lang="en-US" b="1" baseline="30000" dirty="0">
                <a:solidFill>
                  <a:schemeClr val="tx1"/>
                </a:solidFill>
              </a:rPr>
              <a:t>2</a:t>
            </a:r>
            <a:endParaRPr lang="en-US" b="1" dirty="0">
              <a:solidFill>
                <a:schemeClr val="tx1"/>
              </a:solidFill>
            </a:endParaRPr>
          </a:p>
          <a:p>
            <a:pPr lvl="1"/>
            <a:r>
              <a:rPr lang="en-US" b="1" dirty="0">
                <a:solidFill>
                  <a:schemeClr val="tx1"/>
                </a:solidFill>
              </a:rPr>
              <a:t>Patio: 150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Detached Garage Roof Area: 400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Driveway: 180 ft</a:t>
            </a:r>
            <a:r>
              <a:rPr lang="en-US" b="1" baseline="30000" dirty="0">
                <a:solidFill>
                  <a:schemeClr val="tx1"/>
                </a:solidFill>
              </a:rPr>
              <a:t>2</a:t>
            </a:r>
            <a:r>
              <a:rPr lang="en-US" b="1" dirty="0">
                <a:solidFill>
                  <a:schemeClr val="tx1"/>
                </a:solidFill>
              </a:rPr>
              <a:t> </a:t>
            </a:r>
          </a:p>
          <a:p>
            <a:pPr lvl="1"/>
            <a:r>
              <a:rPr lang="en-US" b="1" dirty="0">
                <a:solidFill>
                  <a:schemeClr val="tx1"/>
                </a:solidFill>
              </a:rPr>
              <a:t>Walkways: 140 ft</a:t>
            </a:r>
            <a:r>
              <a:rPr lang="en-US" b="1" baseline="30000" dirty="0">
                <a:solidFill>
                  <a:schemeClr val="tx1"/>
                </a:solidFill>
              </a:rPr>
              <a:t>2</a:t>
            </a:r>
            <a:endParaRPr lang="en-US" b="1" dirty="0">
              <a:solidFill>
                <a:schemeClr val="tx1"/>
              </a:solidFill>
            </a:endParaRPr>
          </a:p>
          <a:p>
            <a:pPr lvl="1"/>
            <a:r>
              <a:rPr lang="en-US" b="1" dirty="0">
                <a:solidFill>
                  <a:schemeClr val="tx1"/>
                </a:solidFill>
              </a:rPr>
              <a:t>Landscaped Areas: 3930 ft</a:t>
            </a:r>
            <a:r>
              <a:rPr lang="en-US" b="1" baseline="30000" dirty="0">
                <a:solidFill>
                  <a:schemeClr val="tx1"/>
                </a:solidFill>
              </a:rPr>
              <a:t>2</a:t>
            </a:r>
            <a:endParaRPr lang="en-US" b="1" dirty="0">
              <a:solidFill>
                <a:schemeClr val="tx1"/>
              </a:solidFill>
            </a:endParaRPr>
          </a:p>
          <a:p>
            <a:pPr lvl="0"/>
            <a:r>
              <a:rPr lang="en-US" b="1" dirty="0">
                <a:solidFill>
                  <a:schemeClr val="tx1"/>
                </a:solidFill>
              </a:rPr>
              <a:t>Offsite Improvements:</a:t>
            </a:r>
          </a:p>
          <a:p>
            <a:pPr lvl="1"/>
            <a:r>
              <a:rPr lang="en-US" b="1" dirty="0">
                <a:solidFill>
                  <a:schemeClr val="tx1"/>
                </a:solidFill>
              </a:rPr>
              <a:t>Sidewalk along Frontage: 184 ft</a:t>
            </a:r>
            <a:r>
              <a:rPr lang="en-US" b="1" baseline="30000" dirty="0">
                <a:solidFill>
                  <a:schemeClr val="tx1"/>
                </a:solidFill>
              </a:rPr>
              <a:t>2</a:t>
            </a:r>
            <a:endParaRPr lang="en-US" b="1" dirty="0">
              <a:solidFill>
                <a:schemeClr val="tx1"/>
              </a:solidFill>
            </a:endParaRPr>
          </a:p>
          <a:p>
            <a:pPr lvl="1"/>
            <a:r>
              <a:rPr lang="en-US" b="1" dirty="0">
                <a:solidFill>
                  <a:schemeClr val="tx1"/>
                </a:solidFill>
              </a:rPr>
              <a:t>Side Sewer Utility Cut: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Planter Strip and Back of Walk = Landscaped: 414 ft</a:t>
            </a:r>
            <a:r>
              <a:rPr lang="en-US" b="1" baseline="30000" dirty="0">
                <a:solidFill>
                  <a:schemeClr val="tx1"/>
                </a:solidFill>
              </a:rPr>
              <a:t>2</a:t>
            </a:r>
            <a:endParaRPr lang="en-US" b="1" dirty="0">
              <a:solidFill>
                <a:schemeClr val="tx1"/>
              </a:solidFill>
            </a:endParaRPr>
          </a:p>
          <a:p>
            <a:pPr lvl="1"/>
            <a:r>
              <a:rPr lang="en-US" b="1" dirty="0">
                <a:solidFill>
                  <a:schemeClr val="tx1"/>
                </a:solidFill>
              </a:rPr>
              <a:t>Driveway Approach: 20 ft</a:t>
            </a:r>
            <a:r>
              <a:rPr lang="en-US" b="1" baseline="30000" dirty="0">
                <a:solidFill>
                  <a:schemeClr val="tx1"/>
                </a:solidFill>
              </a:rPr>
              <a:t>2</a:t>
            </a:r>
            <a:endParaRPr lang="en-US" b="1" dirty="0">
              <a:solidFill>
                <a:schemeClr val="tx1"/>
              </a:solidFill>
            </a:endParaRPr>
          </a:p>
        </p:txBody>
      </p:sp>
      <p:sp>
        <p:nvSpPr>
          <p:cNvPr id="4" name="TextBox 3"/>
          <p:cNvSpPr txBox="1"/>
          <p:nvPr/>
        </p:nvSpPr>
        <p:spPr>
          <a:xfrm rot="1290241">
            <a:off x="5567375" y="15376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pic>
        <p:nvPicPr>
          <p:cNvPr id="5" name="Picture 4"/>
          <p:cNvPicPr>
            <a:picLocks noChangeAspect="1"/>
          </p:cNvPicPr>
          <p:nvPr/>
        </p:nvPicPr>
        <p:blipFill>
          <a:blip r:embed="rId2"/>
          <a:stretch>
            <a:fillRect/>
          </a:stretch>
        </p:blipFill>
        <p:spPr>
          <a:xfrm>
            <a:off x="5618261" y="2606492"/>
            <a:ext cx="3068539" cy="2286000"/>
          </a:xfrm>
          <a:prstGeom prst="rect">
            <a:avLst/>
          </a:prstGeom>
        </p:spPr>
      </p:pic>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276026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Is the Project Exempt?</a:t>
            </a:r>
            <a:endParaRPr lang="en-US" sz="4000" dirty="0"/>
          </a:p>
        </p:txBody>
      </p:sp>
      <p:sp>
        <p:nvSpPr>
          <p:cNvPr id="3" name="Content Placeholder 2"/>
          <p:cNvSpPr>
            <a:spLocks noGrp="1"/>
          </p:cNvSpPr>
          <p:nvPr>
            <p:ph idx="1"/>
          </p:nvPr>
        </p:nvSpPr>
        <p:spPr>
          <a:xfrm>
            <a:off x="457200" y="685800"/>
            <a:ext cx="8229600" cy="5715000"/>
          </a:xfrm>
        </p:spPr>
        <p:txBody>
          <a:bodyPr>
            <a:noAutofit/>
          </a:bodyPr>
          <a:lstStyle/>
          <a:p>
            <a:pPr marL="0" indent="0">
              <a:buNone/>
            </a:pPr>
            <a:r>
              <a:rPr lang="en-US" sz="1200" b="1" dirty="0" smtClean="0">
                <a:solidFill>
                  <a:schemeClr val="tx1"/>
                </a:solidFill>
              </a:rPr>
              <a:t>Is the project </a:t>
            </a:r>
            <a:r>
              <a:rPr lang="en-US" sz="1200" b="1" u="sng" dirty="0" smtClean="0">
                <a:solidFill>
                  <a:schemeClr val="tx1"/>
                </a:solidFill>
              </a:rPr>
              <a:t>solely</a:t>
            </a:r>
            <a:r>
              <a:rPr lang="en-US" sz="1200" b="1" dirty="0" smtClean="0">
                <a:solidFill>
                  <a:schemeClr val="tx1"/>
                </a:solidFill>
              </a:rPr>
              <a:t> one of the following:</a:t>
            </a:r>
          </a:p>
          <a:p>
            <a:pPr marL="342900" lvl="1" indent="-342900">
              <a:buFont typeface="Arial" pitchFamily="34" charset="0"/>
              <a:buChar char="•"/>
            </a:pPr>
            <a:r>
              <a:rPr lang="en-US" sz="1200" b="1" dirty="0">
                <a:solidFill>
                  <a:schemeClr val="tx1"/>
                </a:solidFill>
              </a:rPr>
              <a:t>Forest Practices</a:t>
            </a:r>
          </a:p>
          <a:p>
            <a:pPr marL="342900" lvl="1" indent="-342900">
              <a:buFont typeface="Arial" pitchFamily="34" charset="0"/>
              <a:buChar char="•"/>
            </a:pPr>
            <a:r>
              <a:rPr lang="en-US" sz="1200" b="1" dirty="0" smtClean="0">
                <a:solidFill>
                  <a:schemeClr val="tx1"/>
                </a:solidFill>
              </a:rPr>
              <a:t>Commercial Agriculture</a:t>
            </a:r>
          </a:p>
          <a:p>
            <a:pPr marL="342900" lvl="1" indent="-342900">
              <a:buFont typeface="Arial" pitchFamily="34" charset="0"/>
              <a:buChar char="•"/>
            </a:pPr>
            <a:r>
              <a:rPr lang="en-US" sz="1200" b="1" dirty="0">
                <a:solidFill>
                  <a:schemeClr val="tx1"/>
                </a:solidFill>
              </a:rPr>
              <a:t>Oil and Gas Field Activities and Operations</a:t>
            </a:r>
          </a:p>
          <a:p>
            <a:pPr marL="342900" lvl="1" indent="-342900">
              <a:buFont typeface="Arial" pitchFamily="34" charset="0"/>
              <a:buChar char="•"/>
            </a:pPr>
            <a:r>
              <a:rPr lang="en-US" sz="1200" b="1" dirty="0">
                <a:solidFill>
                  <a:schemeClr val="tx1"/>
                </a:solidFill>
              </a:rPr>
              <a:t>Pavement Maintenance:</a:t>
            </a:r>
          </a:p>
          <a:p>
            <a:pPr lvl="1"/>
            <a:r>
              <a:rPr lang="en-US" sz="1200" b="1" dirty="0" smtClean="0">
                <a:solidFill>
                  <a:schemeClr val="tx1"/>
                </a:solidFill>
              </a:rPr>
              <a:t>Pothole and square cut patching</a:t>
            </a:r>
          </a:p>
          <a:p>
            <a:pPr lvl="1"/>
            <a:r>
              <a:rPr lang="en-US" sz="1200" b="1" dirty="0" smtClean="0">
                <a:solidFill>
                  <a:schemeClr val="tx1"/>
                </a:solidFill>
              </a:rPr>
              <a:t>Overlaying existing asphalt or concrete pavement with asphalt or concrete without expanding the area of coverage (overlaying permeable or pervious pavements with traditional (non-permeable) asphalt or pavement is not considered pavement maintenance).</a:t>
            </a:r>
          </a:p>
          <a:p>
            <a:pPr lvl="1"/>
            <a:r>
              <a:rPr lang="en-US" sz="1200" b="1" dirty="0" smtClean="0">
                <a:solidFill>
                  <a:schemeClr val="tx1"/>
                </a:solidFill>
              </a:rPr>
              <a:t>Shoulder grading</a:t>
            </a:r>
          </a:p>
          <a:p>
            <a:pPr lvl="1"/>
            <a:r>
              <a:rPr lang="en-US" sz="1200" b="1" dirty="0" smtClean="0">
                <a:solidFill>
                  <a:schemeClr val="tx1"/>
                </a:solidFill>
              </a:rPr>
              <a:t>Reshaping/regrading stormwater systems</a:t>
            </a:r>
          </a:p>
          <a:p>
            <a:pPr lvl="1"/>
            <a:r>
              <a:rPr lang="en-US" sz="1200" b="1" dirty="0" smtClean="0">
                <a:solidFill>
                  <a:schemeClr val="tx1"/>
                </a:solidFill>
              </a:rPr>
              <a:t>Crack sealing</a:t>
            </a:r>
          </a:p>
          <a:p>
            <a:pPr lvl="1"/>
            <a:r>
              <a:rPr lang="en-US" sz="1200" b="1" dirty="0" smtClean="0">
                <a:solidFill>
                  <a:schemeClr val="tx1"/>
                </a:solidFill>
              </a:rPr>
              <a:t>Resurfacing with in-kind material without expanding the road prism</a:t>
            </a:r>
          </a:p>
          <a:p>
            <a:pPr lvl="1"/>
            <a:r>
              <a:rPr lang="en-US" sz="1200" b="1" dirty="0" smtClean="0">
                <a:solidFill>
                  <a:schemeClr val="tx1"/>
                </a:solidFill>
              </a:rPr>
              <a:t>Pavement preservation activities that do not expand the road prism</a:t>
            </a:r>
          </a:p>
          <a:p>
            <a:pPr lvl="1"/>
            <a:r>
              <a:rPr lang="en-US" sz="1200" b="1" dirty="0" smtClean="0">
                <a:solidFill>
                  <a:schemeClr val="tx1"/>
                </a:solidFill>
              </a:rPr>
              <a:t>Vegetation maintenance</a:t>
            </a:r>
          </a:p>
          <a:p>
            <a:pPr lvl="1"/>
            <a:r>
              <a:rPr lang="en-US" sz="1200" b="1" dirty="0" smtClean="0">
                <a:solidFill>
                  <a:schemeClr val="tx1"/>
                </a:solidFill>
              </a:rPr>
              <a:t>Catch basin and pipe maintenance</a:t>
            </a:r>
          </a:p>
          <a:p>
            <a:pPr marL="342900" lvl="1" indent="-342900">
              <a:buFont typeface="Arial" pitchFamily="34" charset="0"/>
              <a:buChar char="•"/>
            </a:pPr>
            <a:r>
              <a:rPr lang="en-US" sz="1200" b="1" dirty="0">
                <a:solidFill>
                  <a:schemeClr val="tx1"/>
                </a:solidFill>
              </a:rPr>
              <a:t>Underground Utility Projects that replace the ground surface with in-kind material or material with similar runoff characteristics</a:t>
            </a:r>
          </a:p>
          <a:p>
            <a:pPr marL="342900" lvl="1" indent="-342900">
              <a:buFont typeface="Arial" pitchFamily="34" charset="0"/>
              <a:buChar char="•"/>
            </a:pPr>
            <a:r>
              <a:rPr lang="en-US" sz="1200" b="1" dirty="0">
                <a:solidFill>
                  <a:schemeClr val="tx1"/>
                </a:solidFill>
              </a:rPr>
              <a:t>Minor Land Disturbing Activities</a:t>
            </a:r>
          </a:p>
          <a:p>
            <a:pPr lvl="1"/>
            <a:r>
              <a:rPr lang="en-US" sz="1200" b="1" dirty="0" smtClean="0">
                <a:solidFill>
                  <a:schemeClr val="tx1"/>
                </a:solidFill>
              </a:rPr>
              <a:t>Subsurface exploratory excavations for completing Soils Reports</a:t>
            </a:r>
          </a:p>
          <a:p>
            <a:pPr lvl="1"/>
            <a:r>
              <a:rPr lang="en-US" sz="1200" b="1" dirty="0" smtClean="0">
                <a:solidFill>
                  <a:schemeClr val="tx1"/>
                </a:solidFill>
              </a:rPr>
              <a:t>Removal of hazardous trees</a:t>
            </a:r>
          </a:p>
          <a:p>
            <a:pPr lvl="1"/>
            <a:r>
              <a:rPr lang="en-US" sz="1200" b="1" dirty="0" smtClean="0">
                <a:solidFill>
                  <a:schemeClr val="tx1"/>
                </a:solidFill>
              </a:rPr>
              <a:t>Removal of trees or other vegetation which cause sight distance obstructions at intersections (sight distance obstructions are determined by the City of Tacoma Traffic Engineering Section).</a:t>
            </a:r>
          </a:p>
          <a:p>
            <a:pPr marL="342900" lvl="1" indent="-342900">
              <a:buFont typeface="Arial" pitchFamily="34" charset="0"/>
              <a:buChar char="•"/>
            </a:pPr>
            <a:r>
              <a:rPr lang="en-US" sz="1200" b="1" dirty="0" smtClean="0">
                <a:solidFill>
                  <a:schemeClr val="tx1"/>
                </a:solidFill>
              </a:rPr>
              <a:t>Emergencies</a:t>
            </a:r>
            <a:endParaRPr lang="en-US" sz="1200" b="1" dirty="0">
              <a:solidFill>
                <a:schemeClr val="tx1"/>
              </a:solidFill>
            </a:endParaRPr>
          </a:p>
          <a:p>
            <a:pPr lvl="1"/>
            <a:r>
              <a:rPr lang="en-US" sz="1200" b="1" dirty="0">
                <a:solidFill>
                  <a:schemeClr val="tx1"/>
                </a:solidFill>
              </a:rPr>
              <a:t>Emergency projects which, if not performed immediately would substantially endanger life or </a:t>
            </a:r>
            <a:r>
              <a:rPr lang="en-US" sz="1200" b="1" dirty="0" smtClean="0">
                <a:solidFill>
                  <a:schemeClr val="tx1"/>
                </a:solidFill>
              </a:rPr>
              <a:t>property</a:t>
            </a:r>
            <a:r>
              <a:rPr lang="en-US" sz="1200" b="1" dirty="0">
                <a:solidFill>
                  <a:schemeClr val="tx1"/>
                </a:solidFill>
              </a:rPr>
              <a:t>, are exempt only to the extent necessary to meet the emergency.  </a:t>
            </a: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1715242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nSpc>
                <a:spcPts val="4000"/>
              </a:lnSpc>
            </a:pPr>
            <a:r>
              <a:rPr lang="en-US" sz="3200" dirty="0" smtClean="0"/>
              <a:t>Things that Seem Like Pavement Maintenance Exemptions But Are Not</a:t>
            </a:r>
            <a:endParaRPr lang="en-US" sz="3200" dirty="0"/>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marL="0" indent="0">
              <a:buNone/>
            </a:pPr>
            <a:r>
              <a:rPr lang="en-US" b="1" dirty="0" smtClean="0">
                <a:solidFill>
                  <a:schemeClr val="tx1"/>
                </a:solidFill>
              </a:rPr>
              <a:t>These practices are not exempt but they really sound like pavement maintenance:</a:t>
            </a:r>
          </a:p>
          <a:p>
            <a:pPr marL="0" indent="0">
              <a:buNone/>
            </a:pPr>
            <a:endParaRPr lang="en-US" b="1" dirty="0" smtClean="0">
              <a:solidFill>
                <a:schemeClr val="tx1"/>
              </a:solidFill>
            </a:endParaRPr>
          </a:p>
          <a:p>
            <a:pPr marL="0" indent="0">
              <a:buNone/>
            </a:pPr>
            <a:r>
              <a:rPr lang="en-US" b="1" dirty="0" smtClean="0">
                <a:solidFill>
                  <a:schemeClr val="tx1"/>
                </a:solidFill>
              </a:rPr>
              <a:t>The following is not exempt</a:t>
            </a:r>
            <a:r>
              <a:rPr lang="en-US" b="1" dirty="0">
                <a:solidFill>
                  <a:schemeClr val="tx1"/>
                </a:solidFill>
              </a:rPr>
              <a:t> </a:t>
            </a:r>
            <a:r>
              <a:rPr lang="en-US" b="1" dirty="0" smtClean="0">
                <a:solidFill>
                  <a:schemeClr val="tx1"/>
                </a:solidFill>
              </a:rPr>
              <a:t>and is considered replaced hard surfaces:</a:t>
            </a:r>
          </a:p>
          <a:p>
            <a:r>
              <a:rPr lang="en-US" b="1" dirty="0" smtClean="0">
                <a:solidFill>
                  <a:schemeClr val="tx1"/>
                </a:solidFill>
              </a:rPr>
              <a:t>Removing and replacing an asphalt or concrete pavement to top of base course or lower or repairing the pavement base. </a:t>
            </a:r>
          </a:p>
          <a:p>
            <a:pPr marL="0" indent="0">
              <a:buNone/>
            </a:pPr>
            <a:endParaRPr lang="en-US" b="1" dirty="0" smtClean="0">
              <a:solidFill>
                <a:schemeClr val="tx1"/>
              </a:solidFill>
            </a:endParaRPr>
          </a:p>
          <a:p>
            <a:pPr marL="0" indent="0">
              <a:buNone/>
            </a:pPr>
            <a:r>
              <a:rPr lang="en-US" b="1" dirty="0" smtClean="0">
                <a:solidFill>
                  <a:schemeClr val="tx1"/>
                </a:solidFill>
              </a:rPr>
              <a:t>The following are not exempt, they are considered new hard surfaces:</a:t>
            </a:r>
            <a:endParaRPr lang="en-US" b="1" dirty="0">
              <a:solidFill>
                <a:schemeClr val="tx1"/>
              </a:solidFill>
            </a:endParaRPr>
          </a:p>
          <a:p>
            <a:r>
              <a:rPr lang="en-US" b="1" dirty="0">
                <a:solidFill>
                  <a:schemeClr val="tx1"/>
                </a:solidFill>
              </a:rPr>
              <a:t>Extending the pavement edge without increasing the size of the road </a:t>
            </a:r>
            <a:r>
              <a:rPr lang="en-US" b="1" dirty="0" smtClean="0">
                <a:solidFill>
                  <a:schemeClr val="tx1"/>
                </a:solidFill>
              </a:rPr>
              <a:t>prism</a:t>
            </a:r>
          </a:p>
          <a:p>
            <a:r>
              <a:rPr lang="en-US" b="1" dirty="0">
                <a:solidFill>
                  <a:schemeClr val="tx1"/>
                </a:solidFill>
              </a:rPr>
              <a:t>P</a:t>
            </a:r>
            <a:r>
              <a:rPr lang="en-US" b="1" dirty="0" smtClean="0">
                <a:solidFill>
                  <a:schemeClr val="tx1"/>
                </a:solidFill>
              </a:rPr>
              <a:t>aving </a:t>
            </a:r>
            <a:r>
              <a:rPr lang="en-US" b="1" dirty="0">
                <a:solidFill>
                  <a:schemeClr val="tx1"/>
                </a:solidFill>
              </a:rPr>
              <a:t>graveled </a:t>
            </a:r>
            <a:r>
              <a:rPr lang="en-US" b="1" dirty="0" smtClean="0">
                <a:solidFill>
                  <a:schemeClr val="tx1"/>
                </a:solidFill>
              </a:rPr>
              <a:t>shoulders</a:t>
            </a:r>
          </a:p>
          <a:p>
            <a:r>
              <a:rPr lang="en-US" b="1" dirty="0" smtClean="0">
                <a:solidFill>
                  <a:schemeClr val="tx1"/>
                </a:solidFill>
              </a:rPr>
              <a:t>Resurfacing, by upgrading, from dirt to gravel, bituminous surface treatment, asphalt or concrete; </a:t>
            </a:r>
          </a:p>
          <a:p>
            <a:r>
              <a:rPr lang="en-US" b="1" dirty="0" smtClean="0">
                <a:solidFill>
                  <a:schemeClr val="tx1"/>
                </a:solidFill>
              </a:rPr>
              <a:t>Resurfacing by upgrading from gravel to bituminous surface treatment, asphalt or concrete; </a:t>
            </a:r>
            <a:endParaRPr lang="en-US" b="1" dirty="0">
              <a:solidFill>
                <a:schemeClr val="tx1"/>
              </a:solidFill>
            </a:endParaRPr>
          </a:p>
          <a:p>
            <a:r>
              <a:rPr lang="en-US" b="1" dirty="0" smtClean="0">
                <a:solidFill>
                  <a:schemeClr val="tx1"/>
                </a:solidFill>
              </a:rPr>
              <a:t>Resurfacing by upgrading from a bituminous surface treatment to asphalt or concrete.  </a:t>
            </a:r>
            <a:endParaRPr lang="en-US" b="1" dirty="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1070335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Survey #2 – Is Our Project Exempt?</a:t>
            </a:r>
            <a:endParaRPr lang="en-US" sz="4000" dirty="0"/>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marL="0" indent="0">
              <a:buNone/>
            </a:pPr>
            <a:r>
              <a:rPr lang="en-US" b="1" dirty="0" smtClean="0">
                <a:solidFill>
                  <a:schemeClr val="tx1"/>
                </a:solidFill>
              </a:rPr>
              <a:t>Project Reminder:</a:t>
            </a:r>
          </a:p>
          <a:p>
            <a:pPr marL="0" indent="0">
              <a:buNone/>
            </a:pPr>
            <a:endParaRPr lang="en-US" b="1" u="sng" dirty="0" smtClean="0">
              <a:solidFill>
                <a:schemeClr val="tx1"/>
              </a:solidFill>
            </a:endParaRPr>
          </a:p>
          <a:p>
            <a:pPr marL="0" indent="0">
              <a:buNone/>
            </a:pPr>
            <a:r>
              <a:rPr lang="en-US" b="1" u="sng" dirty="0">
                <a:solidFill>
                  <a:schemeClr val="tx1"/>
                </a:solidFill>
              </a:rPr>
              <a:t>Existing Conditions:</a:t>
            </a:r>
            <a:endParaRPr lang="en-US" b="1" dirty="0">
              <a:solidFill>
                <a:schemeClr val="tx1"/>
              </a:solidFill>
            </a:endParaRPr>
          </a:p>
          <a:p>
            <a:pPr lvl="0"/>
            <a:r>
              <a:rPr lang="en-US" b="1" dirty="0">
                <a:solidFill>
                  <a:schemeClr val="tx1"/>
                </a:solidFill>
              </a:rPr>
              <a:t>Total Project Area: 6,648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Onsite Lot Area: 6,000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 Lot: 6,000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Offsite Area: 648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Grassy/Gravelly Area: 598 ft</a:t>
            </a:r>
            <a:r>
              <a:rPr lang="en-US" b="1" baseline="30000" dirty="0">
                <a:solidFill>
                  <a:schemeClr val="tx1"/>
                </a:solidFill>
              </a:rPr>
              <a:t>2</a:t>
            </a:r>
            <a:endParaRPr lang="en-US" b="1" dirty="0">
              <a:solidFill>
                <a:schemeClr val="tx1"/>
              </a:solidFill>
            </a:endParaRPr>
          </a:p>
          <a:p>
            <a:pPr lvl="1"/>
            <a:r>
              <a:rPr lang="en-US" b="1" dirty="0">
                <a:solidFill>
                  <a:schemeClr val="tx1"/>
                </a:solidFill>
              </a:rPr>
              <a:t>Front Road: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Back Alley: 20 ft</a:t>
            </a:r>
            <a:r>
              <a:rPr lang="en-US" b="1" baseline="30000" dirty="0">
                <a:solidFill>
                  <a:schemeClr val="tx1"/>
                </a:solidFill>
              </a:rPr>
              <a:t>2</a:t>
            </a:r>
            <a:endParaRPr lang="en-US" b="1" dirty="0">
              <a:solidFill>
                <a:schemeClr val="tx1"/>
              </a:solidFill>
            </a:endParaRPr>
          </a:p>
          <a:p>
            <a:pPr marL="0" indent="0">
              <a:buNone/>
            </a:pPr>
            <a:r>
              <a:rPr lang="en-US" b="1" dirty="0">
                <a:solidFill>
                  <a:schemeClr val="tx1"/>
                </a:solidFill>
              </a:rPr>
              <a:t> </a:t>
            </a:r>
          </a:p>
          <a:p>
            <a:pPr marL="0" indent="0">
              <a:buNone/>
            </a:pPr>
            <a:r>
              <a:rPr lang="en-US" b="1" u="sng" dirty="0">
                <a:solidFill>
                  <a:schemeClr val="tx1"/>
                </a:solidFill>
              </a:rPr>
              <a:t>Proposed Condition:</a:t>
            </a:r>
            <a:endParaRPr lang="en-US" b="1" dirty="0">
              <a:solidFill>
                <a:schemeClr val="tx1"/>
              </a:solidFill>
            </a:endParaRPr>
          </a:p>
          <a:p>
            <a:pPr lvl="0"/>
            <a:r>
              <a:rPr lang="en-US" b="1" dirty="0">
                <a:solidFill>
                  <a:schemeClr val="tx1"/>
                </a:solidFill>
              </a:rPr>
              <a:t>Onsite</a:t>
            </a:r>
          </a:p>
          <a:p>
            <a:pPr lvl="1"/>
            <a:r>
              <a:rPr lang="en-US" b="1" dirty="0">
                <a:solidFill>
                  <a:schemeClr val="tx1"/>
                </a:solidFill>
              </a:rPr>
              <a:t>New Single Family Home with Detached Garage</a:t>
            </a:r>
          </a:p>
          <a:p>
            <a:pPr lvl="1"/>
            <a:r>
              <a:rPr lang="en-US" b="1" dirty="0">
                <a:solidFill>
                  <a:schemeClr val="tx1"/>
                </a:solidFill>
              </a:rPr>
              <a:t>New House Roof Area: 1,200 ft</a:t>
            </a:r>
            <a:r>
              <a:rPr lang="en-US" b="1" baseline="30000" dirty="0">
                <a:solidFill>
                  <a:schemeClr val="tx1"/>
                </a:solidFill>
              </a:rPr>
              <a:t>2</a:t>
            </a:r>
            <a:endParaRPr lang="en-US" b="1" dirty="0">
              <a:solidFill>
                <a:schemeClr val="tx1"/>
              </a:solidFill>
            </a:endParaRPr>
          </a:p>
          <a:p>
            <a:pPr lvl="1"/>
            <a:r>
              <a:rPr lang="en-US" b="1" dirty="0">
                <a:solidFill>
                  <a:schemeClr val="tx1"/>
                </a:solidFill>
              </a:rPr>
              <a:t>Patio: 150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Detached Garage Roof Area: 400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Driveway: 180 ft</a:t>
            </a:r>
            <a:r>
              <a:rPr lang="en-US" b="1" baseline="30000" dirty="0">
                <a:solidFill>
                  <a:schemeClr val="tx1"/>
                </a:solidFill>
              </a:rPr>
              <a:t>2</a:t>
            </a:r>
            <a:r>
              <a:rPr lang="en-US" b="1" dirty="0">
                <a:solidFill>
                  <a:schemeClr val="tx1"/>
                </a:solidFill>
              </a:rPr>
              <a:t> </a:t>
            </a:r>
          </a:p>
          <a:p>
            <a:pPr lvl="1"/>
            <a:r>
              <a:rPr lang="en-US" b="1" dirty="0">
                <a:solidFill>
                  <a:schemeClr val="tx1"/>
                </a:solidFill>
              </a:rPr>
              <a:t>Walkways: 140 ft</a:t>
            </a:r>
            <a:r>
              <a:rPr lang="en-US" b="1" baseline="30000" dirty="0">
                <a:solidFill>
                  <a:schemeClr val="tx1"/>
                </a:solidFill>
              </a:rPr>
              <a:t>2</a:t>
            </a:r>
            <a:endParaRPr lang="en-US" b="1" dirty="0">
              <a:solidFill>
                <a:schemeClr val="tx1"/>
              </a:solidFill>
            </a:endParaRPr>
          </a:p>
          <a:p>
            <a:pPr lvl="1"/>
            <a:r>
              <a:rPr lang="en-US" b="1" dirty="0">
                <a:solidFill>
                  <a:schemeClr val="tx1"/>
                </a:solidFill>
              </a:rPr>
              <a:t>Landscaped Areas: 3930 ft</a:t>
            </a:r>
            <a:r>
              <a:rPr lang="en-US" b="1" baseline="30000" dirty="0">
                <a:solidFill>
                  <a:schemeClr val="tx1"/>
                </a:solidFill>
              </a:rPr>
              <a:t>2</a:t>
            </a:r>
            <a:endParaRPr lang="en-US" b="1" dirty="0">
              <a:solidFill>
                <a:schemeClr val="tx1"/>
              </a:solidFill>
            </a:endParaRPr>
          </a:p>
          <a:p>
            <a:pPr lvl="0"/>
            <a:r>
              <a:rPr lang="en-US" b="1" dirty="0">
                <a:solidFill>
                  <a:schemeClr val="tx1"/>
                </a:solidFill>
              </a:rPr>
              <a:t>Offsite Improvements:</a:t>
            </a:r>
          </a:p>
          <a:p>
            <a:pPr lvl="1"/>
            <a:r>
              <a:rPr lang="en-US" b="1" dirty="0">
                <a:solidFill>
                  <a:schemeClr val="tx1"/>
                </a:solidFill>
              </a:rPr>
              <a:t>Sidewalk along Frontage: 184 ft</a:t>
            </a:r>
            <a:r>
              <a:rPr lang="en-US" b="1" baseline="30000" dirty="0">
                <a:solidFill>
                  <a:schemeClr val="tx1"/>
                </a:solidFill>
              </a:rPr>
              <a:t>2</a:t>
            </a:r>
            <a:endParaRPr lang="en-US" b="1" dirty="0">
              <a:solidFill>
                <a:schemeClr val="tx1"/>
              </a:solidFill>
            </a:endParaRPr>
          </a:p>
          <a:p>
            <a:pPr lvl="1"/>
            <a:r>
              <a:rPr lang="en-US" b="1" dirty="0">
                <a:solidFill>
                  <a:schemeClr val="tx1"/>
                </a:solidFill>
              </a:rPr>
              <a:t>Side Sewer Utility Cut: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Planter Strip and Back of Walk = Landscaped: 414 ft</a:t>
            </a:r>
            <a:r>
              <a:rPr lang="en-US" b="1" baseline="30000" dirty="0">
                <a:solidFill>
                  <a:schemeClr val="tx1"/>
                </a:solidFill>
              </a:rPr>
              <a:t>2</a:t>
            </a:r>
            <a:endParaRPr lang="en-US" b="1" dirty="0">
              <a:solidFill>
                <a:schemeClr val="tx1"/>
              </a:solidFill>
            </a:endParaRPr>
          </a:p>
          <a:p>
            <a:pPr lvl="1"/>
            <a:r>
              <a:rPr lang="en-US" b="1" dirty="0">
                <a:solidFill>
                  <a:schemeClr val="tx1"/>
                </a:solidFill>
              </a:rPr>
              <a:t>Driveway Approach: 20 ft</a:t>
            </a:r>
            <a:r>
              <a:rPr lang="en-US" b="1" baseline="30000" dirty="0">
                <a:solidFill>
                  <a:schemeClr val="tx1"/>
                </a:solidFill>
              </a:rPr>
              <a:t>2</a:t>
            </a:r>
            <a:endParaRPr lang="en-US" b="1" dirty="0">
              <a:solidFill>
                <a:schemeClr val="tx1"/>
              </a:solidFill>
            </a:endParaRPr>
          </a:p>
        </p:txBody>
      </p:sp>
      <p:sp>
        <p:nvSpPr>
          <p:cNvPr id="4" name="TextBox 3"/>
          <p:cNvSpPr txBox="1"/>
          <p:nvPr/>
        </p:nvSpPr>
        <p:spPr>
          <a:xfrm rot="1290241">
            <a:off x="5567375" y="15376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pic>
        <p:nvPicPr>
          <p:cNvPr id="5" name="Picture 4"/>
          <p:cNvPicPr>
            <a:picLocks noChangeAspect="1"/>
          </p:cNvPicPr>
          <p:nvPr/>
        </p:nvPicPr>
        <p:blipFill>
          <a:blip r:embed="rId2"/>
          <a:stretch>
            <a:fillRect/>
          </a:stretch>
        </p:blipFill>
        <p:spPr>
          <a:xfrm>
            <a:off x="5618261" y="2606492"/>
            <a:ext cx="3068539" cy="2286000"/>
          </a:xfrm>
          <a:prstGeom prst="rect">
            <a:avLst/>
          </a:prstGeom>
        </p:spPr>
      </p:pic>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070744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#2 - Answer</a:t>
            </a:r>
            <a:endParaRPr lang="en-US" dirty="0"/>
          </a:p>
        </p:txBody>
      </p:sp>
      <p:sp>
        <p:nvSpPr>
          <p:cNvPr id="3" name="Content Placeholder 2"/>
          <p:cNvSpPr>
            <a:spLocks noGrp="1"/>
          </p:cNvSpPr>
          <p:nvPr>
            <p:ph idx="1"/>
          </p:nvPr>
        </p:nvSpPr>
        <p:spPr>
          <a:xfrm>
            <a:off x="457200" y="2514600"/>
            <a:ext cx="8229600" cy="2362200"/>
          </a:xfrm>
        </p:spPr>
        <p:txBody>
          <a:bodyPr/>
          <a:lstStyle/>
          <a:p>
            <a:r>
              <a:rPr lang="en-US" b="1" dirty="0" smtClean="0">
                <a:solidFill>
                  <a:schemeClr val="tx1"/>
                </a:solidFill>
              </a:rPr>
              <a:t>No!   The project is not exempt from needing to comply with the SWMM.</a:t>
            </a:r>
          </a:p>
          <a:p>
            <a:r>
              <a:rPr lang="en-US" b="1" dirty="0" smtClean="0">
                <a:solidFill>
                  <a:schemeClr val="tx1"/>
                </a:solidFill>
              </a:rPr>
              <a:t>It was not a project to solely do one of the exempt activities.</a:t>
            </a:r>
            <a:endParaRPr lang="en-US" b="1" dirty="0">
              <a:solidFill>
                <a:schemeClr val="tx1"/>
              </a:solidFill>
            </a:endParaRPr>
          </a:p>
        </p:txBody>
      </p:sp>
      <p:sp>
        <p:nvSpPr>
          <p:cNvPr id="4" name="TextBox 3"/>
          <p:cNvSpPr txBox="1"/>
          <p:nvPr/>
        </p:nvSpPr>
        <p:spPr>
          <a:xfrm rot="1290241">
            <a:off x="2900375" y="4950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740989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3600"/>
          </a:xfrm>
        </p:spPr>
        <p:txBody>
          <a:bodyPr/>
          <a:lstStyle/>
          <a:p>
            <a:r>
              <a:rPr lang="en-US" sz="4400" dirty="0" smtClean="0"/>
              <a:t>Do we need a Stormwater Site Plan – What is the Project?</a:t>
            </a:r>
            <a:endParaRPr lang="en-US" sz="4400" dirty="0"/>
          </a:p>
        </p:txBody>
      </p:sp>
      <p:sp>
        <p:nvSpPr>
          <p:cNvPr id="3" name="Content Placeholder 2"/>
          <p:cNvSpPr>
            <a:spLocks noGrp="1"/>
          </p:cNvSpPr>
          <p:nvPr>
            <p:ph idx="1"/>
          </p:nvPr>
        </p:nvSpPr>
        <p:spPr>
          <a:xfrm>
            <a:off x="457200" y="2362200"/>
            <a:ext cx="8229600" cy="4038600"/>
          </a:xfrm>
        </p:spPr>
        <p:txBody>
          <a:bodyPr>
            <a:normAutofit fontScale="85000" lnSpcReduction="20000"/>
          </a:bodyPr>
          <a:lstStyle/>
          <a:p>
            <a:r>
              <a:rPr lang="en-US" sz="4800" b="1" dirty="0" smtClean="0">
                <a:solidFill>
                  <a:schemeClr val="tx1"/>
                </a:solidFill>
              </a:rPr>
              <a:t>Know your definitions – review them for every project!!!</a:t>
            </a:r>
          </a:p>
          <a:p>
            <a:r>
              <a:rPr lang="en-US" sz="4800" b="1" dirty="0" smtClean="0">
                <a:solidFill>
                  <a:schemeClr val="tx1"/>
                </a:solidFill>
              </a:rPr>
              <a:t>Both onsite (on private parcels) and offsite (work in ROW) development are included together when determining compliance for all </a:t>
            </a:r>
            <a:r>
              <a:rPr lang="en-US" sz="4800" b="1" dirty="0" err="1" smtClean="0">
                <a:solidFill>
                  <a:schemeClr val="tx1"/>
                </a:solidFill>
              </a:rPr>
              <a:t>MRs.</a:t>
            </a:r>
            <a:endParaRPr lang="en-US" sz="4800" b="1" dirty="0" smtClean="0">
              <a:solidFill>
                <a:schemeClr val="tx1"/>
              </a:solidFill>
            </a:endParaRPr>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879256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Definitions You Will Need to Know</a:t>
            </a:r>
            <a:endParaRPr lang="en-US" dirty="0"/>
          </a:p>
        </p:txBody>
      </p:sp>
      <p:sp>
        <p:nvSpPr>
          <p:cNvPr id="3" name="Content Placeholder 2"/>
          <p:cNvSpPr>
            <a:spLocks noGrp="1"/>
          </p:cNvSpPr>
          <p:nvPr>
            <p:ph idx="1"/>
          </p:nvPr>
        </p:nvSpPr>
        <p:spPr/>
        <p:txBody>
          <a:bodyPr/>
          <a:lstStyle/>
          <a:p>
            <a:r>
              <a:rPr lang="en-US" sz="2800" b="1" dirty="0" smtClean="0">
                <a:solidFill>
                  <a:schemeClr val="tx1"/>
                </a:solidFill>
              </a:rPr>
              <a:t>Project</a:t>
            </a:r>
          </a:p>
          <a:p>
            <a:pPr lvl="1"/>
            <a:r>
              <a:rPr lang="en-US" sz="2800" b="1" dirty="0" smtClean="0">
                <a:solidFill>
                  <a:schemeClr val="tx1"/>
                </a:solidFill>
              </a:rPr>
              <a:t>Common Plan of Development</a:t>
            </a:r>
          </a:p>
          <a:p>
            <a:r>
              <a:rPr lang="en-US" sz="2800" b="1" dirty="0" smtClean="0">
                <a:solidFill>
                  <a:schemeClr val="tx1"/>
                </a:solidFill>
              </a:rPr>
              <a:t>Project Site</a:t>
            </a:r>
          </a:p>
          <a:p>
            <a:r>
              <a:rPr lang="en-US" sz="2800" b="1" dirty="0" smtClean="0">
                <a:solidFill>
                  <a:schemeClr val="tx1"/>
                </a:solidFill>
              </a:rPr>
              <a:t>Hard Surface</a:t>
            </a:r>
          </a:p>
          <a:p>
            <a:r>
              <a:rPr lang="en-US" sz="2800" b="1" dirty="0" smtClean="0">
                <a:solidFill>
                  <a:schemeClr val="tx1"/>
                </a:solidFill>
              </a:rPr>
              <a:t>Land Disturbing Activity</a:t>
            </a:r>
          </a:p>
          <a:p>
            <a:endParaRPr lang="en-US" dirty="0" smtClean="0"/>
          </a:p>
          <a:p>
            <a:endParaRPr lang="en-US" dirty="0" smtClean="0"/>
          </a:p>
          <a:p>
            <a:endParaRPr lang="en-US" dirty="0" smtClean="0"/>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1191156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Important Definition</a:t>
            </a:r>
            <a:endParaRPr lang="en-US" sz="4000" dirty="0"/>
          </a:p>
        </p:txBody>
      </p:sp>
      <p:sp>
        <p:nvSpPr>
          <p:cNvPr id="3" name="Content Placeholder 2"/>
          <p:cNvSpPr>
            <a:spLocks noGrp="1"/>
          </p:cNvSpPr>
          <p:nvPr>
            <p:ph idx="1"/>
          </p:nvPr>
        </p:nvSpPr>
        <p:spPr>
          <a:xfrm>
            <a:off x="457200" y="685800"/>
            <a:ext cx="8311896" cy="5707648"/>
          </a:xfrm>
        </p:spPr>
        <p:txBody>
          <a:bodyPr>
            <a:normAutofit fontScale="25000" lnSpcReduction="20000"/>
          </a:bodyPr>
          <a:lstStyle/>
          <a:p>
            <a:pPr marL="0" indent="0">
              <a:buNone/>
            </a:pPr>
            <a:r>
              <a:rPr lang="en-US" sz="6400" b="1" u="sng" dirty="0" smtClean="0">
                <a:solidFill>
                  <a:schemeClr val="tx1"/>
                </a:solidFill>
              </a:rPr>
              <a:t>Project</a:t>
            </a:r>
            <a:r>
              <a:rPr lang="en-US" sz="6400" b="1" dirty="0" smtClean="0">
                <a:solidFill>
                  <a:schemeClr val="tx1"/>
                </a:solidFill>
              </a:rPr>
              <a:t>: Any </a:t>
            </a:r>
            <a:r>
              <a:rPr lang="en-US" sz="6400" b="1" dirty="0">
                <a:solidFill>
                  <a:schemeClr val="tx1"/>
                </a:solidFill>
              </a:rPr>
              <a:t>proposed action to alter or develop a project site.  The proposed </a:t>
            </a:r>
            <a:r>
              <a:rPr lang="en-US" sz="6400" b="1" dirty="0" smtClean="0">
                <a:solidFill>
                  <a:schemeClr val="tx1"/>
                </a:solidFill>
              </a:rPr>
              <a:t>action </a:t>
            </a:r>
            <a:r>
              <a:rPr lang="en-US" sz="6400" b="1" dirty="0">
                <a:solidFill>
                  <a:schemeClr val="tx1"/>
                </a:solidFill>
              </a:rPr>
              <a:t>of a permit application or an approval which requires </a:t>
            </a:r>
            <a:r>
              <a:rPr lang="en-US" sz="6400" b="1" dirty="0" smtClean="0">
                <a:solidFill>
                  <a:schemeClr val="tx1"/>
                </a:solidFill>
              </a:rPr>
              <a:t>stormwater </a:t>
            </a:r>
            <a:r>
              <a:rPr lang="en-US" sz="6400" b="1" dirty="0">
                <a:solidFill>
                  <a:schemeClr val="tx1"/>
                </a:solidFill>
              </a:rPr>
              <a:t>mitigation </a:t>
            </a:r>
            <a:r>
              <a:rPr lang="en-US" sz="6400" b="1" dirty="0" smtClean="0">
                <a:solidFill>
                  <a:schemeClr val="tx1"/>
                </a:solidFill>
              </a:rPr>
              <a:t>review.</a:t>
            </a:r>
          </a:p>
          <a:p>
            <a:pPr marL="0" indent="0">
              <a:buNone/>
            </a:pPr>
            <a:endParaRPr lang="en-US" sz="6400" b="1" dirty="0" smtClean="0">
              <a:solidFill>
                <a:schemeClr val="tx1"/>
              </a:solidFill>
            </a:endParaRPr>
          </a:p>
          <a:p>
            <a:pPr marL="0" indent="0">
              <a:buNone/>
            </a:pPr>
            <a:r>
              <a:rPr lang="en-US" sz="6400" b="1" dirty="0" smtClean="0">
                <a:solidFill>
                  <a:schemeClr val="tx1"/>
                </a:solidFill>
              </a:rPr>
              <a:t>Projects </a:t>
            </a:r>
            <a:r>
              <a:rPr lang="en-US" sz="6400" b="1" dirty="0">
                <a:solidFill>
                  <a:schemeClr val="tx1"/>
                </a:solidFill>
              </a:rPr>
              <a:t>can be defined </a:t>
            </a:r>
            <a:r>
              <a:rPr lang="en-US" sz="6400" b="1" dirty="0" smtClean="0">
                <a:solidFill>
                  <a:schemeClr val="tx1"/>
                </a:solidFill>
              </a:rPr>
              <a:t>by:</a:t>
            </a:r>
          </a:p>
          <a:p>
            <a:r>
              <a:rPr lang="en-US" sz="6400" b="1" dirty="0" smtClean="0">
                <a:solidFill>
                  <a:schemeClr val="tx1"/>
                </a:solidFill>
              </a:rPr>
              <a:t>Common </a:t>
            </a:r>
            <a:r>
              <a:rPr lang="en-US" sz="6400" b="1" dirty="0">
                <a:solidFill>
                  <a:schemeClr val="tx1"/>
                </a:solidFill>
              </a:rPr>
              <a:t>Plans of Development </a:t>
            </a:r>
          </a:p>
          <a:p>
            <a:r>
              <a:rPr lang="en-US" sz="6400" b="1" dirty="0" smtClean="0">
                <a:solidFill>
                  <a:schemeClr val="tx1"/>
                </a:solidFill>
              </a:rPr>
              <a:t>Land </a:t>
            </a:r>
            <a:r>
              <a:rPr lang="en-US" sz="6400" b="1" dirty="0">
                <a:solidFill>
                  <a:schemeClr val="tx1"/>
                </a:solidFill>
              </a:rPr>
              <a:t>Use </a:t>
            </a:r>
            <a:r>
              <a:rPr lang="en-US" sz="6400" b="1" dirty="0" smtClean="0">
                <a:solidFill>
                  <a:schemeClr val="tx1"/>
                </a:solidFill>
              </a:rPr>
              <a:t>Actions</a:t>
            </a:r>
          </a:p>
          <a:p>
            <a:r>
              <a:rPr lang="en-US" sz="6400" b="1" dirty="0" smtClean="0">
                <a:solidFill>
                  <a:schemeClr val="tx1"/>
                </a:solidFill>
              </a:rPr>
              <a:t>New </a:t>
            </a:r>
            <a:r>
              <a:rPr lang="en-US" sz="6400" b="1" dirty="0">
                <a:solidFill>
                  <a:schemeClr val="tx1"/>
                </a:solidFill>
              </a:rPr>
              <a:t>development or redevelopment on contiguous or </a:t>
            </a:r>
            <a:r>
              <a:rPr lang="en-US" sz="6400" b="1" dirty="0" smtClean="0">
                <a:solidFill>
                  <a:schemeClr val="tx1"/>
                </a:solidFill>
              </a:rPr>
              <a:t>non-contiguous parcels </a:t>
            </a:r>
            <a:r>
              <a:rPr lang="en-US" sz="6400" b="1" dirty="0">
                <a:solidFill>
                  <a:schemeClr val="tx1"/>
                </a:solidFill>
              </a:rPr>
              <a:t>that are permitted under a single permit </a:t>
            </a:r>
            <a:r>
              <a:rPr lang="en-US" sz="6400" b="1" dirty="0" smtClean="0">
                <a:solidFill>
                  <a:schemeClr val="tx1"/>
                </a:solidFill>
              </a:rPr>
              <a:t>number </a:t>
            </a:r>
            <a:r>
              <a:rPr lang="en-US" sz="6400" b="1" dirty="0">
                <a:solidFill>
                  <a:schemeClr val="tx1"/>
                </a:solidFill>
              </a:rPr>
              <a:t>or that are part of a subdivision regardless of </a:t>
            </a:r>
            <a:r>
              <a:rPr lang="en-US" sz="6400" b="1" dirty="0" smtClean="0">
                <a:solidFill>
                  <a:schemeClr val="tx1"/>
                </a:solidFill>
              </a:rPr>
              <a:t>ownership.</a:t>
            </a:r>
          </a:p>
          <a:p>
            <a:r>
              <a:rPr lang="en-US" sz="6400" b="1" dirty="0" smtClean="0">
                <a:solidFill>
                  <a:schemeClr val="tx1"/>
                </a:solidFill>
              </a:rPr>
              <a:t>Other </a:t>
            </a:r>
            <a:r>
              <a:rPr lang="en-US" sz="6400" b="1" dirty="0">
                <a:solidFill>
                  <a:schemeClr val="tx1"/>
                </a:solidFill>
              </a:rPr>
              <a:t>City departmental conditions and review (e.g. offsite </a:t>
            </a:r>
            <a:r>
              <a:rPr lang="en-US" sz="6400" b="1" dirty="0" smtClean="0">
                <a:solidFill>
                  <a:schemeClr val="tx1"/>
                </a:solidFill>
              </a:rPr>
              <a:t>improvements </a:t>
            </a:r>
            <a:r>
              <a:rPr lang="en-US" sz="6400" b="1" dirty="0">
                <a:solidFill>
                  <a:schemeClr val="tx1"/>
                </a:solidFill>
              </a:rPr>
              <a:t>are imposed on multiple </a:t>
            </a:r>
            <a:r>
              <a:rPr lang="en-US" sz="6400" b="1" dirty="0" smtClean="0">
                <a:solidFill>
                  <a:schemeClr val="tx1"/>
                </a:solidFill>
              </a:rPr>
              <a:t>parcels)</a:t>
            </a:r>
          </a:p>
          <a:p>
            <a:pPr marL="0" indent="0">
              <a:buNone/>
            </a:pPr>
            <a:endParaRPr lang="en-US" sz="6400" b="1" dirty="0" smtClean="0">
              <a:solidFill>
                <a:schemeClr val="tx1"/>
              </a:solidFill>
            </a:endParaRPr>
          </a:p>
          <a:p>
            <a:pPr marL="0" indent="0">
              <a:buNone/>
            </a:pPr>
            <a:r>
              <a:rPr lang="en-US" sz="6400" b="1" dirty="0" smtClean="0">
                <a:solidFill>
                  <a:schemeClr val="tx1"/>
                </a:solidFill>
              </a:rPr>
              <a:t>Land </a:t>
            </a:r>
            <a:r>
              <a:rPr lang="en-US" sz="6400" b="1" dirty="0">
                <a:solidFill>
                  <a:schemeClr val="tx1"/>
                </a:solidFill>
              </a:rPr>
              <a:t>use actions that would affect if a proposed development is a </a:t>
            </a:r>
            <a:r>
              <a:rPr lang="en-US" sz="6400" b="1" dirty="0" smtClean="0">
                <a:solidFill>
                  <a:schemeClr val="tx1"/>
                </a:solidFill>
              </a:rPr>
              <a:t>project </a:t>
            </a:r>
            <a:r>
              <a:rPr lang="en-US" sz="6400" b="1" dirty="0">
                <a:solidFill>
                  <a:schemeClr val="tx1"/>
                </a:solidFill>
              </a:rPr>
              <a:t>include, without limitation, plats, short plats, site specific </a:t>
            </a:r>
            <a:r>
              <a:rPr lang="en-US" sz="6400" b="1" dirty="0" smtClean="0">
                <a:solidFill>
                  <a:schemeClr val="tx1"/>
                </a:solidFill>
              </a:rPr>
              <a:t>rezones</a:t>
            </a:r>
            <a:r>
              <a:rPr lang="en-US" sz="6400" b="1" dirty="0">
                <a:solidFill>
                  <a:schemeClr val="tx1"/>
                </a:solidFill>
              </a:rPr>
              <a:t>, wetland development permits, conditional use permits, </a:t>
            </a:r>
            <a:r>
              <a:rPr lang="en-US" sz="6400" b="1" dirty="0" smtClean="0">
                <a:solidFill>
                  <a:schemeClr val="tx1"/>
                </a:solidFill>
              </a:rPr>
              <a:t>shoreline </a:t>
            </a:r>
            <a:r>
              <a:rPr lang="en-US" sz="6400" b="1" dirty="0">
                <a:solidFill>
                  <a:schemeClr val="tx1"/>
                </a:solidFill>
              </a:rPr>
              <a:t>development permits, and SEPA, if the intent of those land </a:t>
            </a:r>
            <a:r>
              <a:rPr lang="en-US" sz="6400" b="1" dirty="0" smtClean="0">
                <a:solidFill>
                  <a:schemeClr val="tx1"/>
                </a:solidFill>
              </a:rPr>
              <a:t>use </a:t>
            </a:r>
            <a:r>
              <a:rPr lang="en-US" sz="6400" b="1" dirty="0">
                <a:solidFill>
                  <a:schemeClr val="tx1"/>
                </a:solidFill>
              </a:rPr>
              <a:t>actions is to develop the affected parcel, parcels or right of way.  </a:t>
            </a:r>
            <a:endParaRPr lang="en-US" sz="6400" b="1" dirty="0" smtClean="0">
              <a:solidFill>
                <a:schemeClr val="tx1"/>
              </a:solidFill>
            </a:endParaRPr>
          </a:p>
          <a:p>
            <a:pPr marL="0" indent="0">
              <a:buNone/>
            </a:pPr>
            <a:r>
              <a:rPr lang="en-US" sz="6400" b="1" dirty="0" smtClean="0">
                <a:solidFill>
                  <a:schemeClr val="tx1"/>
                </a:solidFill>
              </a:rPr>
              <a:t>All </a:t>
            </a:r>
            <a:r>
              <a:rPr lang="en-US" sz="6400" b="1" dirty="0">
                <a:solidFill>
                  <a:schemeClr val="tx1"/>
                </a:solidFill>
              </a:rPr>
              <a:t>other land use permits may create a project depending upon the </a:t>
            </a:r>
            <a:r>
              <a:rPr lang="en-US" sz="6400" b="1" dirty="0" smtClean="0">
                <a:solidFill>
                  <a:schemeClr val="tx1"/>
                </a:solidFill>
              </a:rPr>
              <a:t>project </a:t>
            </a:r>
            <a:r>
              <a:rPr lang="en-US" sz="6400" b="1" dirty="0">
                <a:solidFill>
                  <a:schemeClr val="tx1"/>
                </a:solidFill>
              </a:rPr>
              <a:t>scope proposed in the land use action.  </a:t>
            </a:r>
            <a:endParaRPr lang="en-US" sz="6400" b="1" dirty="0" smtClean="0">
              <a:solidFill>
                <a:schemeClr val="tx1"/>
              </a:solidFill>
            </a:endParaRPr>
          </a:p>
          <a:p>
            <a:pPr marL="0" indent="0">
              <a:buNone/>
            </a:pPr>
            <a:endParaRPr lang="en-US" sz="6400" b="1" dirty="0" smtClean="0">
              <a:solidFill>
                <a:schemeClr val="tx1"/>
              </a:solidFill>
            </a:endParaRPr>
          </a:p>
          <a:p>
            <a:pPr marL="0" indent="0">
              <a:buNone/>
            </a:pPr>
            <a:r>
              <a:rPr lang="en-US" sz="6400" b="1" dirty="0" smtClean="0">
                <a:solidFill>
                  <a:schemeClr val="tx1"/>
                </a:solidFill>
              </a:rPr>
              <a:t>ES/Site </a:t>
            </a:r>
            <a:r>
              <a:rPr lang="en-US" sz="6400" b="1" dirty="0">
                <a:solidFill>
                  <a:schemeClr val="tx1"/>
                </a:solidFill>
              </a:rPr>
              <a:t>Development Group reserves the </a:t>
            </a:r>
            <a:r>
              <a:rPr lang="en-US" sz="6400" b="1" dirty="0" smtClean="0">
                <a:solidFill>
                  <a:schemeClr val="tx1"/>
                </a:solidFill>
              </a:rPr>
              <a:t>right </a:t>
            </a:r>
            <a:r>
              <a:rPr lang="en-US" sz="6400" b="1" dirty="0">
                <a:solidFill>
                  <a:schemeClr val="tx1"/>
                </a:solidFill>
              </a:rPr>
              <a:t>to make the final determination of what is considered to be the </a:t>
            </a:r>
            <a:r>
              <a:rPr lang="en-US" sz="6400" b="1" dirty="0" smtClean="0">
                <a:solidFill>
                  <a:schemeClr val="tx1"/>
                </a:solidFill>
              </a:rPr>
              <a:t>project</a:t>
            </a:r>
            <a:r>
              <a:rPr lang="en-US" sz="6400" b="1" dirty="0">
                <a:solidFill>
                  <a:schemeClr val="tx1"/>
                </a:solidFill>
              </a:rPr>
              <a:t>.</a:t>
            </a:r>
            <a:endParaRPr lang="en-US" sz="6400" b="1" dirty="0" smtClean="0">
              <a:solidFill>
                <a:schemeClr val="tx1"/>
              </a:solidFill>
            </a:endParaRPr>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366263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Important Definition</a:t>
            </a:r>
            <a:endParaRPr lang="en-US" sz="4000" dirty="0"/>
          </a:p>
        </p:txBody>
      </p:sp>
      <p:sp>
        <p:nvSpPr>
          <p:cNvPr id="3" name="Content Placeholder 2"/>
          <p:cNvSpPr>
            <a:spLocks noGrp="1"/>
          </p:cNvSpPr>
          <p:nvPr>
            <p:ph idx="1"/>
          </p:nvPr>
        </p:nvSpPr>
        <p:spPr>
          <a:xfrm>
            <a:off x="457200" y="1524000"/>
            <a:ext cx="8229600" cy="4876800"/>
          </a:xfrm>
        </p:spPr>
        <p:txBody>
          <a:bodyPr>
            <a:noAutofit/>
          </a:bodyPr>
          <a:lstStyle/>
          <a:p>
            <a:pPr marL="0" indent="0">
              <a:buNone/>
            </a:pPr>
            <a:r>
              <a:rPr lang="en-US" sz="3200" b="1" u="sng" dirty="0" smtClean="0">
                <a:solidFill>
                  <a:schemeClr val="tx1"/>
                </a:solidFill>
              </a:rPr>
              <a:t>Common Plan of Development</a:t>
            </a:r>
            <a:r>
              <a:rPr lang="en-US" sz="3200" b="1" dirty="0" smtClean="0">
                <a:solidFill>
                  <a:schemeClr val="tx1"/>
                </a:solidFill>
              </a:rPr>
              <a:t>: A </a:t>
            </a:r>
            <a:r>
              <a:rPr lang="en-US" sz="3200" b="1" dirty="0">
                <a:solidFill>
                  <a:schemeClr val="tx1"/>
                </a:solidFill>
              </a:rPr>
              <a:t>project site where multiple separate and distinct construction </a:t>
            </a:r>
            <a:r>
              <a:rPr lang="en-US" sz="3200" b="1" dirty="0" smtClean="0">
                <a:solidFill>
                  <a:schemeClr val="tx1"/>
                </a:solidFill>
              </a:rPr>
              <a:t>activities </a:t>
            </a:r>
            <a:r>
              <a:rPr lang="en-US" sz="3200" b="1" dirty="0">
                <a:solidFill>
                  <a:schemeClr val="tx1"/>
                </a:solidFill>
              </a:rPr>
              <a:t>may be taking place at different times on different </a:t>
            </a:r>
            <a:r>
              <a:rPr lang="en-US" sz="3200" b="1" dirty="0" smtClean="0">
                <a:solidFill>
                  <a:schemeClr val="tx1"/>
                </a:solidFill>
              </a:rPr>
              <a:t>schedules </a:t>
            </a:r>
            <a:r>
              <a:rPr lang="en-US" sz="3200" b="1" dirty="0">
                <a:solidFill>
                  <a:schemeClr val="tx1"/>
                </a:solidFill>
              </a:rPr>
              <a:t>and/or by different contractors, but still under a single </a:t>
            </a:r>
            <a:r>
              <a:rPr lang="en-US" sz="3200" b="1" dirty="0" smtClean="0">
                <a:solidFill>
                  <a:schemeClr val="tx1"/>
                </a:solidFill>
              </a:rPr>
              <a:t>plan</a:t>
            </a:r>
            <a:r>
              <a:rPr lang="en-US" sz="3200" b="1" dirty="0">
                <a:solidFill>
                  <a:schemeClr val="tx1"/>
                </a:solidFill>
              </a:rPr>
              <a:t>.  </a:t>
            </a: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1151943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200" dirty="0" smtClean="0"/>
              <a:t>Common Plan of Development Examples</a:t>
            </a:r>
            <a:endParaRPr lang="en-US" sz="3200" dirty="0"/>
          </a:p>
        </p:txBody>
      </p:sp>
      <p:sp>
        <p:nvSpPr>
          <p:cNvPr id="3" name="Content Placeholder 2"/>
          <p:cNvSpPr>
            <a:spLocks noGrp="1"/>
          </p:cNvSpPr>
          <p:nvPr>
            <p:ph idx="1"/>
          </p:nvPr>
        </p:nvSpPr>
        <p:spPr>
          <a:xfrm>
            <a:off x="457200" y="838200"/>
            <a:ext cx="8229600" cy="5287963"/>
          </a:xfrm>
        </p:spPr>
        <p:txBody>
          <a:bodyPr>
            <a:noAutofit/>
          </a:bodyPr>
          <a:lstStyle/>
          <a:p>
            <a:r>
              <a:rPr lang="en-US" sz="1400" b="1" dirty="0">
                <a:solidFill>
                  <a:schemeClr val="tx1"/>
                </a:solidFill>
              </a:rPr>
              <a:t>Phased projects and projects with multiple filings or lots, even if the separate phases or filings/lots will be constructed under separate contract or by separate owners (e.g., a plat or short plat where lots are sold to separate builders).</a:t>
            </a:r>
          </a:p>
          <a:p>
            <a:endParaRPr lang="en-US" sz="1400" b="1" dirty="0">
              <a:solidFill>
                <a:schemeClr val="tx1"/>
              </a:solidFill>
            </a:endParaRPr>
          </a:p>
          <a:p>
            <a:r>
              <a:rPr lang="en-US" sz="1400" b="1" dirty="0" smtClean="0">
                <a:solidFill>
                  <a:schemeClr val="tx1"/>
                </a:solidFill>
              </a:rPr>
              <a:t>A </a:t>
            </a:r>
            <a:r>
              <a:rPr lang="en-US" sz="1400" b="1" dirty="0">
                <a:solidFill>
                  <a:schemeClr val="tx1"/>
                </a:solidFill>
              </a:rPr>
              <a:t>development plan that may be phased over multiple years, but is still under a consistent plan for long-term development</a:t>
            </a:r>
            <a:r>
              <a:rPr lang="en-US" sz="1400" b="1" dirty="0" smtClean="0">
                <a:solidFill>
                  <a:schemeClr val="tx1"/>
                </a:solidFill>
              </a:rPr>
              <a:t>.</a:t>
            </a:r>
          </a:p>
          <a:p>
            <a:endParaRPr lang="en-US" sz="1400" b="1" dirty="0">
              <a:solidFill>
                <a:schemeClr val="tx1"/>
              </a:solidFill>
            </a:endParaRPr>
          </a:p>
          <a:p>
            <a:r>
              <a:rPr lang="en-US" sz="1400" b="1" dirty="0" smtClean="0">
                <a:solidFill>
                  <a:schemeClr val="tx1"/>
                </a:solidFill>
              </a:rPr>
              <a:t>New </a:t>
            </a:r>
            <a:r>
              <a:rPr lang="en-US" sz="1400" b="1" dirty="0">
                <a:solidFill>
                  <a:schemeClr val="tx1"/>
                </a:solidFill>
              </a:rPr>
              <a:t>development or redevelopment in contiguous areas that may be unrelated but still under the same contract, such as construction of a building extension and a new parking lot at the same facility</a:t>
            </a:r>
            <a:r>
              <a:rPr lang="en-US" sz="1400" b="1" dirty="0" smtClean="0">
                <a:solidFill>
                  <a:schemeClr val="tx1"/>
                </a:solidFill>
              </a:rPr>
              <a:t>.</a:t>
            </a:r>
          </a:p>
          <a:p>
            <a:endParaRPr lang="en-US" sz="1400" b="1" dirty="0">
              <a:solidFill>
                <a:schemeClr val="tx1"/>
              </a:solidFill>
            </a:endParaRPr>
          </a:p>
          <a:p>
            <a:r>
              <a:rPr lang="en-US" sz="1400" b="1" dirty="0" smtClean="0">
                <a:solidFill>
                  <a:schemeClr val="tx1"/>
                </a:solidFill>
              </a:rPr>
              <a:t>New </a:t>
            </a:r>
            <a:r>
              <a:rPr lang="en-US" sz="1400" b="1" dirty="0">
                <a:solidFill>
                  <a:schemeClr val="tx1"/>
                </a:solidFill>
              </a:rPr>
              <a:t>development or redevelopment on contiguous lots that are not associated with a land use action, that are owned by a single entity, even if construction on the lots will not occur at the same time</a:t>
            </a:r>
            <a:r>
              <a:rPr lang="en-US" sz="1400" b="1" dirty="0" smtClean="0">
                <a:solidFill>
                  <a:schemeClr val="tx1"/>
                </a:solidFill>
              </a:rPr>
              <a:t>.</a:t>
            </a:r>
          </a:p>
          <a:p>
            <a:endParaRPr lang="en-US" sz="1400" b="1" dirty="0">
              <a:solidFill>
                <a:schemeClr val="tx1"/>
              </a:solidFill>
            </a:endParaRPr>
          </a:p>
          <a:p>
            <a:r>
              <a:rPr lang="en-US" sz="1400" b="1" dirty="0" smtClean="0">
                <a:solidFill>
                  <a:schemeClr val="tx1"/>
                </a:solidFill>
              </a:rPr>
              <a:t>New </a:t>
            </a:r>
            <a:r>
              <a:rPr lang="en-US" sz="1400" b="1" dirty="0">
                <a:solidFill>
                  <a:schemeClr val="tx1"/>
                </a:solidFill>
              </a:rPr>
              <a:t>development or redevelopment on non-contiguous lots that are located on the same City block and discharge to the same threshold discharge area, owned by a single entity, even if construction will not occur at the same time</a:t>
            </a:r>
            <a:r>
              <a:rPr lang="en-US" sz="1400" b="1" dirty="0" smtClean="0">
                <a:solidFill>
                  <a:schemeClr val="tx1"/>
                </a:solidFill>
              </a:rPr>
              <a:t>.</a:t>
            </a:r>
          </a:p>
          <a:p>
            <a:endParaRPr lang="en-US" sz="1400" b="1" dirty="0">
              <a:solidFill>
                <a:schemeClr val="tx1"/>
              </a:solidFill>
            </a:endParaRPr>
          </a:p>
          <a:p>
            <a:r>
              <a:rPr lang="en-US" sz="1400" b="1" dirty="0" smtClean="0">
                <a:solidFill>
                  <a:schemeClr val="tx1"/>
                </a:solidFill>
              </a:rPr>
              <a:t>New </a:t>
            </a:r>
            <a:r>
              <a:rPr lang="en-US" sz="1400" b="1" dirty="0">
                <a:solidFill>
                  <a:schemeClr val="tx1"/>
                </a:solidFill>
              </a:rPr>
              <a:t>development or redevelopment on linear projects such as roads, pipelines, or utilities.  </a:t>
            </a:r>
          </a:p>
          <a:p>
            <a:pPr marL="0" indent="0">
              <a:buNone/>
            </a:pPr>
            <a:endParaRPr lang="en-US" sz="1400" b="1" dirty="0" smtClean="0">
              <a:solidFill>
                <a:schemeClr val="tx1"/>
              </a:solidFill>
            </a:endParaRPr>
          </a:p>
          <a:p>
            <a:pPr marL="0" indent="0">
              <a:buNone/>
            </a:pPr>
            <a:r>
              <a:rPr lang="en-US" sz="1400" b="1" dirty="0" smtClean="0">
                <a:solidFill>
                  <a:schemeClr val="tx1"/>
                </a:solidFill>
              </a:rPr>
              <a:t>If </a:t>
            </a:r>
            <a:r>
              <a:rPr lang="en-US" sz="1400" b="1" dirty="0">
                <a:solidFill>
                  <a:schemeClr val="tx1"/>
                </a:solidFill>
              </a:rPr>
              <a:t>the project is part of a common plan of development or sale, the disturbed area of the entire plan must be used to determine permit requirements. </a:t>
            </a:r>
            <a:endParaRPr lang="en-US" sz="1400" dirty="0"/>
          </a:p>
        </p:txBody>
      </p: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202886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126"/>
          </a:xfrm>
        </p:spPr>
        <p:txBody>
          <a:bodyPr wrap="square">
            <a:spAutoFit/>
          </a:bodyPr>
          <a:lstStyle/>
          <a:p>
            <a:pPr algn="ctr"/>
            <a:r>
              <a:rPr lang="en-US" sz="4000" dirty="0" smtClean="0"/>
              <a:t>Welcome – Meet the Presentation Team</a:t>
            </a:r>
            <a:endParaRPr lang="en-US" sz="4000" dirty="0"/>
          </a:p>
        </p:txBody>
      </p:sp>
      <p:sp>
        <p:nvSpPr>
          <p:cNvPr id="3" name="Content Placeholder 2"/>
          <p:cNvSpPr>
            <a:spLocks noGrp="1"/>
          </p:cNvSpPr>
          <p:nvPr>
            <p:ph idx="1"/>
          </p:nvPr>
        </p:nvSpPr>
        <p:spPr>
          <a:xfrm>
            <a:off x="223788" y="990600"/>
            <a:ext cx="8386812" cy="5486400"/>
          </a:xfrm>
        </p:spPr>
        <p:txBody>
          <a:bodyPr>
            <a:normAutofit fontScale="25000" lnSpcReduction="20000"/>
          </a:bodyPr>
          <a:lstStyle/>
          <a:p>
            <a:pPr marL="0" indent="0">
              <a:buNone/>
            </a:pPr>
            <a:r>
              <a:rPr lang="en-US" dirty="0" smtClean="0"/>
              <a:t>		</a:t>
            </a:r>
            <a:endParaRPr lang="en-US" sz="4000" dirty="0" smtClean="0"/>
          </a:p>
          <a:p>
            <a:pPr marL="0" indent="0">
              <a:buNone/>
            </a:pPr>
            <a:r>
              <a:rPr lang="en-US" sz="4000" dirty="0">
                <a:solidFill>
                  <a:schemeClr val="tx1"/>
                </a:solidFill>
              </a:rPr>
              <a:t>	</a:t>
            </a:r>
            <a:r>
              <a:rPr lang="en-US" sz="4000" dirty="0" smtClean="0">
                <a:solidFill>
                  <a:schemeClr val="tx1"/>
                </a:solidFill>
              </a:rPr>
              <a:t>	</a:t>
            </a:r>
            <a:r>
              <a:rPr lang="en-US" sz="6400" b="1" dirty="0" smtClean="0">
                <a:solidFill>
                  <a:schemeClr val="tx1"/>
                </a:solidFill>
              </a:rPr>
              <a:t>Mieke Hoppin - Environmental Services (ES) </a:t>
            </a:r>
          </a:p>
          <a:p>
            <a:pPr lvl="5"/>
            <a:r>
              <a:rPr lang="en-US" sz="6400" b="1" dirty="0">
                <a:solidFill>
                  <a:schemeClr val="tx1"/>
                </a:solidFill>
              </a:rPr>
              <a:t>Stormwater Management Manual Update Lead</a:t>
            </a:r>
          </a:p>
          <a:p>
            <a:pPr lvl="5"/>
            <a:r>
              <a:rPr lang="en-US" sz="6400" b="1" dirty="0">
                <a:solidFill>
                  <a:schemeClr val="tx1"/>
                </a:solidFill>
              </a:rPr>
              <a:t>Today: </a:t>
            </a:r>
            <a:r>
              <a:rPr lang="en-US" sz="6400" b="1" dirty="0" smtClean="0">
                <a:solidFill>
                  <a:schemeClr val="tx1"/>
                </a:solidFill>
              </a:rPr>
              <a:t>Co Presenter</a:t>
            </a:r>
          </a:p>
          <a:p>
            <a:pPr marL="1028700" lvl="7" indent="0">
              <a:spcBef>
                <a:spcPts val="750"/>
              </a:spcBef>
              <a:buNone/>
            </a:pPr>
            <a:endParaRPr lang="en-US" sz="6400" b="1" dirty="0">
              <a:solidFill>
                <a:schemeClr val="tx1"/>
              </a:solidFill>
            </a:endParaRPr>
          </a:p>
          <a:p>
            <a:pPr marL="1028700" lvl="7" indent="0">
              <a:spcBef>
                <a:spcPts val="750"/>
              </a:spcBef>
              <a:buNone/>
            </a:pPr>
            <a:endParaRPr lang="en-US" sz="6400" b="1" dirty="0" smtClean="0">
              <a:solidFill>
                <a:schemeClr val="tx1"/>
              </a:solidFill>
            </a:endParaRPr>
          </a:p>
          <a:p>
            <a:pPr marL="1028700" lvl="7" indent="0">
              <a:spcBef>
                <a:spcPts val="750"/>
              </a:spcBef>
              <a:buNone/>
            </a:pPr>
            <a:r>
              <a:rPr lang="en-US" sz="6400" b="1" dirty="0" smtClean="0">
                <a:solidFill>
                  <a:schemeClr val="tx1"/>
                </a:solidFill>
              </a:rPr>
              <a:t>	Craig Kuntz - </a:t>
            </a:r>
            <a:r>
              <a:rPr lang="en-US" sz="6400" b="1" dirty="0">
                <a:solidFill>
                  <a:schemeClr val="tx1"/>
                </a:solidFill>
              </a:rPr>
              <a:t>Planning and Development Services (PDS)</a:t>
            </a:r>
          </a:p>
          <a:p>
            <a:pPr lvl="5"/>
            <a:r>
              <a:rPr lang="en-US" sz="6400" b="1" dirty="0" smtClean="0">
                <a:solidFill>
                  <a:schemeClr val="tx1"/>
                </a:solidFill>
              </a:rPr>
              <a:t>Residential Group Supervisor</a:t>
            </a:r>
            <a:endParaRPr lang="en-US" sz="6400" b="1" dirty="0">
              <a:solidFill>
                <a:schemeClr val="tx1"/>
              </a:solidFill>
            </a:endParaRPr>
          </a:p>
          <a:p>
            <a:pPr lvl="5"/>
            <a:r>
              <a:rPr lang="en-US" sz="6400" b="1" dirty="0">
                <a:solidFill>
                  <a:schemeClr val="tx1"/>
                </a:solidFill>
              </a:rPr>
              <a:t>Today: PDS Residential Representative</a:t>
            </a:r>
          </a:p>
          <a:p>
            <a:pPr marL="0" indent="0">
              <a:buNone/>
            </a:pPr>
            <a:r>
              <a:rPr lang="en-US" sz="6400" b="1" dirty="0" smtClean="0">
                <a:solidFill>
                  <a:schemeClr val="tx1"/>
                </a:solidFill>
              </a:rPr>
              <a:t>		</a:t>
            </a:r>
          </a:p>
          <a:p>
            <a:pPr marL="0" indent="0">
              <a:buNone/>
            </a:pPr>
            <a:r>
              <a:rPr lang="en-US" sz="6400" b="1" dirty="0" smtClean="0">
                <a:solidFill>
                  <a:schemeClr val="tx1"/>
                </a:solidFill>
              </a:rPr>
              <a:t>		Brenda Reifsnyder – </a:t>
            </a:r>
            <a:r>
              <a:rPr lang="en-US" sz="6400" b="1" dirty="0">
                <a:solidFill>
                  <a:schemeClr val="tx1"/>
                </a:solidFill>
              </a:rPr>
              <a:t>PDS</a:t>
            </a:r>
          </a:p>
          <a:p>
            <a:pPr lvl="5"/>
            <a:r>
              <a:rPr lang="en-US" sz="6400" b="1" dirty="0">
                <a:solidFill>
                  <a:schemeClr val="tx1"/>
                </a:solidFill>
              </a:rPr>
              <a:t>Permit </a:t>
            </a:r>
            <a:r>
              <a:rPr lang="en-US" sz="6400" b="1" dirty="0" smtClean="0">
                <a:solidFill>
                  <a:schemeClr val="tx1"/>
                </a:solidFill>
              </a:rPr>
              <a:t>Specialist Lead</a:t>
            </a:r>
            <a:r>
              <a:rPr lang="en-US" sz="6400" b="1" dirty="0">
                <a:solidFill>
                  <a:schemeClr val="tx1"/>
                </a:solidFill>
              </a:rPr>
              <a:t>			</a:t>
            </a:r>
          </a:p>
          <a:p>
            <a:pPr lvl="5"/>
            <a:r>
              <a:rPr lang="en-US" sz="6400" b="1" dirty="0">
                <a:solidFill>
                  <a:schemeClr val="tx1"/>
                </a:solidFill>
              </a:rPr>
              <a:t>Today: Special Guest </a:t>
            </a:r>
            <a:r>
              <a:rPr lang="en-US" sz="6400" b="1" dirty="0" smtClean="0">
                <a:solidFill>
                  <a:schemeClr val="tx1"/>
                </a:solidFill>
              </a:rPr>
              <a:t>Speaker</a:t>
            </a:r>
            <a:endParaRPr lang="en-US" sz="6400" b="1" dirty="0">
              <a:solidFill>
                <a:schemeClr val="tx1"/>
              </a:solidFill>
            </a:endParaRPr>
          </a:p>
          <a:p>
            <a:pPr lvl="4"/>
            <a:endParaRPr lang="en-US" sz="4000" dirty="0">
              <a:solidFill>
                <a:schemeClr val="tx1"/>
              </a:solidFill>
            </a:endParaRPr>
          </a:p>
          <a:p>
            <a:pPr marL="0" indent="0">
              <a:buNone/>
            </a:pPr>
            <a:r>
              <a:rPr lang="en-US" sz="2100" dirty="0">
                <a:solidFill>
                  <a:schemeClr val="tx1"/>
                </a:solidFill>
              </a:rPr>
              <a:t>	</a:t>
            </a:r>
            <a:r>
              <a:rPr lang="en-US" sz="2100" dirty="0" smtClean="0">
                <a:solidFill>
                  <a:schemeClr val="tx1"/>
                </a:solidFill>
              </a:rPr>
              <a:t>	</a:t>
            </a:r>
          </a:p>
          <a:p>
            <a:pPr marL="0" indent="0">
              <a:buNone/>
            </a:pPr>
            <a:r>
              <a:rPr lang="en-US" sz="2100" b="1" dirty="0">
                <a:solidFill>
                  <a:schemeClr val="tx1"/>
                </a:solidFill>
              </a:rPr>
              <a:t>	</a:t>
            </a:r>
            <a:r>
              <a:rPr lang="en-US" sz="2100" b="1" dirty="0" smtClean="0">
                <a:solidFill>
                  <a:schemeClr val="tx1"/>
                </a:solidFill>
              </a:rPr>
              <a:t>	</a:t>
            </a:r>
            <a:r>
              <a:rPr lang="en-US" sz="6400" b="1" dirty="0" smtClean="0">
                <a:solidFill>
                  <a:schemeClr val="tx1"/>
                </a:solidFill>
              </a:rPr>
              <a:t>Chris Johnson – </a:t>
            </a:r>
            <a:r>
              <a:rPr lang="en-US" sz="6400" b="1" dirty="0">
                <a:solidFill>
                  <a:schemeClr val="tx1"/>
                </a:solidFill>
              </a:rPr>
              <a:t>PDS</a:t>
            </a:r>
          </a:p>
          <a:p>
            <a:pPr lvl="5"/>
            <a:r>
              <a:rPr lang="en-US" sz="6400" b="1" dirty="0" smtClean="0">
                <a:solidFill>
                  <a:schemeClr val="tx1"/>
                </a:solidFill>
              </a:rPr>
              <a:t>Senior Principal Engineer – Site Development Group</a:t>
            </a:r>
            <a:endParaRPr lang="en-US" sz="6400" b="1" dirty="0">
              <a:solidFill>
                <a:schemeClr val="tx1"/>
              </a:solidFill>
            </a:endParaRPr>
          </a:p>
          <a:p>
            <a:pPr lvl="5"/>
            <a:r>
              <a:rPr lang="en-US" sz="6400" b="1" dirty="0">
                <a:solidFill>
                  <a:schemeClr val="tx1"/>
                </a:solidFill>
              </a:rPr>
              <a:t>Today: Special Guest Speaker</a:t>
            </a:r>
          </a:p>
          <a:p>
            <a:pPr marL="0" indent="0">
              <a:buNone/>
            </a:pPr>
            <a:endParaRPr lang="en-US" sz="2100" b="1" dirty="0">
              <a:solidFill>
                <a:schemeClr val="tx1"/>
              </a:solidFill>
            </a:endParaRPr>
          </a:p>
          <a:p>
            <a:pPr marL="0" indent="0">
              <a:buNone/>
            </a:pPr>
            <a:endParaRPr lang="en-US" sz="2100" b="1" dirty="0" smtClean="0">
              <a:solidFill>
                <a:schemeClr val="tx1"/>
              </a:solidFill>
            </a:endParaRPr>
          </a:p>
          <a:p>
            <a:pPr marL="0" indent="0">
              <a:buNone/>
            </a:pPr>
            <a:endParaRPr lang="en-US" sz="2100" b="1" dirty="0">
              <a:solidFill>
                <a:schemeClr val="tx1"/>
              </a:solidFill>
            </a:endParaRPr>
          </a:p>
          <a:p>
            <a:pPr marL="0" indent="0">
              <a:buNone/>
            </a:pPr>
            <a:endParaRPr lang="en-US" sz="2100" b="1" dirty="0" smtClean="0">
              <a:solidFill>
                <a:schemeClr val="tx1"/>
              </a:solidFill>
            </a:endParaRPr>
          </a:p>
          <a:p>
            <a:pPr marL="0" indent="0">
              <a:buNone/>
            </a:pPr>
            <a:endParaRPr lang="en-US" sz="2100" b="1" dirty="0">
              <a:solidFill>
                <a:schemeClr val="tx1"/>
              </a:solidFill>
            </a:endParaRPr>
          </a:p>
          <a:p>
            <a:pPr marL="0" indent="0">
              <a:buNone/>
            </a:pPr>
            <a:r>
              <a:rPr lang="en-US" sz="2100" b="1" dirty="0" smtClean="0">
                <a:solidFill>
                  <a:schemeClr val="tx1"/>
                </a:solidFill>
              </a:rPr>
              <a:t>		</a:t>
            </a:r>
            <a:r>
              <a:rPr lang="en-US" sz="6400" b="1" dirty="0" smtClean="0">
                <a:solidFill>
                  <a:schemeClr val="tx1"/>
                </a:solidFill>
              </a:rPr>
              <a:t>Merita </a:t>
            </a:r>
            <a:r>
              <a:rPr lang="en-US" sz="6400" b="1" dirty="0">
                <a:solidFill>
                  <a:schemeClr val="tx1"/>
                </a:solidFill>
              </a:rPr>
              <a:t>Trohimovich – ES</a:t>
            </a:r>
          </a:p>
          <a:p>
            <a:pPr lvl="5"/>
            <a:r>
              <a:rPr lang="en-US" sz="6400" b="1" dirty="0">
                <a:solidFill>
                  <a:schemeClr val="tx1"/>
                </a:solidFill>
              </a:rPr>
              <a:t>Principal Engineer – NPDES Group</a:t>
            </a:r>
          </a:p>
          <a:p>
            <a:pPr lvl="5"/>
            <a:r>
              <a:rPr lang="en-US" sz="6400" b="1" dirty="0">
                <a:solidFill>
                  <a:schemeClr val="tx1"/>
                </a:solidFill>
              </a:rPr>
              <a:t>Today: Presentation Facilitator</a:t>
            </a:r>
          </a:p>
          <a:p>
            <a:pPr marL="1028700" lvl="7" indent="0">
              <a:spcBef>
                <a:spcPts val="750"/>
              </a:spcBef>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44" y="5562600"/>
            <a:ext cx="760456" cy="632575"/>
          </a:xfrm>
          <a:prstGeom prst="rect">
            <a:avLst/>
          </a:prstGeom>
        </p:spPr>
      </p:pic>
      <p:pic>
        <p:nvPicPr>
          <p:cNvPr id="8" name="Picture 7"/>
          <p:cNvPicPr>
            <a:picLocks noChangeAspect="1"/>
          </p:cNvPicPr>
          <p:nvPr/>
        </p:nvPicPr>
        <p:blipFill>
          <a:blip r:embed="rId4"/>
          <a:stretch>
            <a:fillRect/>
          </a:stretch>
        </p:blipFill>
        <p:spPr>
          <a:xfrm>
            <a:off x="484526" y="1271135"/>
            <a:ext cx="639162" cy="633865"/>
          </a:xfrm>
          <a:prstGeom prst="rect">
            <a:avLst/>
          </a:prstGeom>
        </p:spPr>
      </p:pic>
      <p:pic>
        <p:nvPicPr>
          <p:cNvPr id="12" name="Picture 11"/>
          <p:cNvPicPr>
            <a:picLocks noChangeAspect="1"/>
          </p:cNvPicPr>
          <p:nvPr/>
        </p:nvPicPr>
        <p:blipFill>
          <a:blip r:embed="rId5"/>
          <a:stretch>
            <a:fillRect/>
          </a:stretch>
        </p:blipFill>
        <p:spPr>
          <a:xfrm>
            <a:off x="418838" y="3429000"/>
            <a:ext cx="704850" cy="685800"/>
          </a:xfrm>
          <a:prstGeom prst="rect">
            <a:avLst/>
          </a:prstGeom>
        </p:spPr>
      </p:pic>
      <p:pic>
        <p:nvPicPr>
          <p:cNvPr id="13" name="Picture 12"/>
          <p:cNvPicPr>
            <a:picLocks noChangeAspect="1"/>
          </p:cNvPicPr>
          <p:nvPr/>
        </p:nvPicPr>
        <p:blipFill>
          <a:blip r:embed="rId6"/>
          <a:stretch>
            <a:fillRect/>
          </a:stretch>
        </p:blipFill>
        <p:spPr>
          <a:xfrm>
            <a:off x="368846" y="4343400"/>
            <a:ext cx="742950" cy="714375"/>
          </a:xfrm>
          <a:prstGeom prst="rect">
            <a:avLst/>
          </a:prstGeom>
        </p:spPr>
      </p:pic>
      <p:pic>
        <p:nvPicPr>
          <p:cNvPr id="5" name="Picture 4"/>
          <p:cNvPicPr>
            <a:picLocks noChangeAspect="1"/>
          </p:cNvPicPr>
          <p:nvPr/>
        </p:nvPicPr>
        <p:blipFill>
          <a:blip r:embed="rId7"/>
          <a:stretch>
            <a:fillRect/>
          </a:stretch>
        </p:blipFill>
        <p:spPr>
          <a:xfrm>
            <a:off x="381000" y="2524125"/>
            <a:ext cx="800100" cy="676275"/>
          </a:xfrm>
          <a:prstGeom prst="rect">
            <a:avLst/>
          </a:prstGeom>
        </p:spPr>
      </p:pic>
    </p:spTree>
    <p:extLst>
      <p:ext uri="{BB962C8B-B14F-4D97-AF65-F5344CB8AC3E}">
        <p14:creationId xmlns:p14="http://schemas.microsoft.com/office/powerpoint/2010/main" val="2648334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000125"/>
            <a:ext cx="1590675" cy="4857750"/>
          </a:xfrm>
          <a:prstGeom prst="rect">
            <a:avLst/>
          </a:prstGeom>
        </p:spPr>
      </p:pic>
      <p:sp>
        <p:nvSpPr>
          <p:cNvPr id="3" name="TextBox 2"/>
          <p:cNvSpPr txBox="1"/>
          <p:nvPr/>
        </p:nvSpPr>
        <p:spPr>
          <a:xfrm>
            <a:off x="3886200" y="914400"/>
            <a:ext cx="4495800" cy="2862322"/>
          </a:xfrm>
          <a:prstGeom prst="rect">
            <a:avLst/>
          </a:prstGeom>
          <a:noFill/>
        </p:spPr>
        <p:txBody>
          <a:bodyPr wrap="square" rtlCol="0">
            <a:spAutoFit/>
          </a:bodyPr>
          <a:lstStyle/>
          <a:p>
            <a:r>
              <a:rPr lang="en-US" dirty="0" smtClean="0"/>
              <a:t>Three empty lots purchased with intent to develop into three separate single family homes.</a:t>
            </a:r>
          </a:p>
          <a:p>
            <a:endParaRPr lang="en-US" dirty="0" smtClean="0"/>
          </a:p>
          <a:p>
            <a:r>
              <a:rPr lang="en-US" dirty="0" smtClean="0"/>
              <a:t>These would all be considered one project – the hard surface area would be added together to determine which Minimum Requirements apply.</a:t>
            </a:r>
          </a:p>
          <a:p>
            <a:endParaRPr lang="en-US" dirty="0"/>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313678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Important Definition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solidFill>
                  <a:schemeClr val="tx1"/>
                </a:solidFill>
              </a:rPr>
              <a:t>Project </a:t>
            </a:r>
            <a:r>
              <a:rPr lang="en-US" b="1" u="sng" dirty="0" smtClean="0">
                <a:solidFill>
                  <a:schemeClr val="tx1"/>
                </a:solidFill>
              </a:rPr>
              <a:t>Site</a:t>
            </a:r>
            <a:r>
              <a:rPr lang="en-US" b="1" dirty="0" smtClean="0">
                <a:solidFill>
                  <a:schemeClr val="tx1"/>
                </a:solidFill>
              </a:rPr>
              <a:t>: That </a:t>
            </a:r>
            <a:r>
              <a:rPr lang="en-US" b="1" dirty="0">
                <a:solidFill>
                  <a:schemeClr val="tx1"/>
                </a:solidFill>
              </a:rPr>
              <a:t>portion of a property, properties, or right of way subject to land </a:t>
            </a:r>
            <a:r>
              <a:rPr lang="en-US" b="1" dirty="0" smtClean="0">
                <a:solidFill>
                  <a:schemeClr val="tx1"/>
                </a:solidFill>
              </a:rPr>
              <a:t>disturbing </a:t>
            </a:r>
            <a:r>
              <a:rPr lang="en-US" b="1" dirty="0">
                <a:solidFill>
                  <a:schemeClr val="tx1"/>
                </a:solidFill>
              </a:rPr>
              <a:t>activities, new hard surfaces, or replaced hard surfaces. </a:t>
            </a:r>
          </a:p>
          <a:p>
            <a:pPr marL="0" indent="0">
              <a:buNone/>
            </a:pPr>
            <a:r>
              <a:rPr lang="en-US" b="1" dirty="0">
                <a:solidFill>
                  <a:schemeClr val="tx1"/>
                </a:solidFill>
              </a:rPr>
              <a:t>On-site and associated off-site improvements shall be added </a:t>
            </a:r>
            <a:r>
              <a:rPr lang="en-US" b="1" dirty="0" smtClean="0">
                <a:solidFill>
                  <a:schemeClr val="tx1"/>
                </a:solidFill>
              </a:rPr>
              <a:t>together </a:t>
            </a:r>
            <a:r>
              <a:rPr lang="en-US" b="1" dirty="0">
                <a:solidFill>
                  <a:schemeClr val="tx1"/>
                </a:solidFill>
              </a:rPr>
              <a:t>when determining if a project </a:t>
            </a:r>
            <a:r>
              <a:rPr lang="en-US" b="1" dirty="0" smtClean="0">
                <a:solidFill>
                  <a:schemeClr val="tx1"/>
                </a:solidFill>
              </a:rPr>
              <a:t>site exceeds </a:t>
            </a:r>
            <a:r>
              <a:rPr lang="en-US" b="1" dirty="0">
                <a:solidFill>
                  <a:schemeClr val="tx1"/>
                </a:solidFill>
              </a:rPr>
              <a:t>a threshold. </a:t>
            </a:r>
            <a:r>
              <a:rPr lang="en-US" b="1" dirty="0" smtClean="0">
                <a:solidFill>
                  <a:schemeClr val="tx1"/>
                </a:solidFill>
              </a:rPr>
              <a:t> Environmental Services/Site </a:t>
            </a:r>
            <a:r>
              <a:rPr lang="en-US" b="1" dirty="0">
                <a:solidFill>
                  <a:schemeClr val="tx1"/>
                </a:solidFill>
              </a:rPr>
              <a:t>Development Group reserves the </a:t>
            </a:r>
            <a:r>
              <a:rPr lang="en-US" b="1" dirty="0" smtClean="0">
                <a:solidFill>
                  <a:schemeClr val="tx1"/>
                </a:solidFill>
              </a:rPr>
              <a:t>right </a:t>
            </a:r>
            <a:r>
              <a:rPr lang="en-US" b="1" dirty="0">
                <a:solidFill>
                  <a:schemeClr val="tx1"/>
                </a:solidFill>
              </a:rPr>
              <a:t>to make the final determination of the project site.</a:t>
            </a: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2479044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Project Site Example</a:t>
            </a:r>
            <a:endParaRPr lang="en-US" dirty="0"/>
          </a:p>
        </p:txBody>
      </p:sp>
      <p:pic>
        <p:nvPicPr>
          <p:cNvPr id="4" name="Content Placeholder 3"/>
          <p:cNvPicPr>
            <a:picLocks noGrp="1" noChangeAspect="1"/>
          </p:cNvPicPr>
          <p:nvPr>
            <p:ph idx="1"/>
          </p:nvPr>
        </p:nvPicPr>
        <p:blipFill>
          <a:blip r:embed="rId2"/>
          <a:stretch>
            <a:fillRect/>
          </a:stretch>
        </p:blipFill>
        <p:spPr>
          <a:xfrm>
            <a:off x="304800" y="1066800"/>
            <a:ext cx="6667500" cy="2990850"/>
          </a:xfrm>
          <a:prstGeom prst="rect">
            <a:avLst/>
          </a:prstGeom>
        </p:spPr>
      </p:pic>
      <p:sp>
        <p:nvSpPr>
          <p:cNvPr id="5" name="TextBox 4"/>
          <p:cNvSpPr txBox="1"/>
          <p:nvPr/>
        </p:nvSpPr>
        <p:spPr>
          <a:xfrm>
            <a:off x="1600200" y="4495800"/>
            <a:ext cx="6248400" cy="923330"/>
          </a:xfrm>
          <a:prstGeom prst="rect">
            <a:avLst/>
          </a:prstGeom>
          <a:noFill/>
        </p:spPr>
        <p:txBody>
          <a:bodyPr wrap="square" rtlCol="0">
            <a:spAutoFit/>
          </a:bodyPr>
          <a:lstStyle/>
          <a:p>
            <a:r>
              <a:rPr lang="en-US" b="1" dirty="0" smtClean="0"/>
              <a:t>White Outline is the parcel – the onsite portion of work.</a:t>
            </a:r>
          </a:p>
          <a:p>
            <a:r>
              <a:rPr lang="en-US" b="1" dirty="0" smtClean="0"/>
              <a:t>The Green area is the entire project site – including both work on the parcel of land and in the Right of Way.</a:t>
            </a:r>
            <a:endParaRPr lang="en-US" b="1" dirty="0"/>
          </a:p>
        </p:txBody>
      </p: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608891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Important Definitions</a:t>
            </a:r>
            <a:endParaRPr lang="en-US" dirty="0"/>
          </a:p>
        </p:txBody>
      </p:sp>
      <p:sp>
        <p:nvSpPr>
          <p:cNvPr id="3" name="Content Placeholder 2"/>
          <p:cNvSpPr>
            <a:spLocks noGrp="1"/>
          </p:cNvSpPr>
          <p:nvPr>
            <p:ph idx="1"/>
          </p:nvPr>
        </p:nvSpPr>
        <p:spPr>
          <a:xfrm>
            <a:off x="457200" y="1143000"/>
            <a:ext cx="8311896" cy="5562600"/>
          </a:xfrm>
        </p:spPr>
        <p:txBody>
          <a:bodyPr>
            <a:normAutofit fontScale="55000" lnSpcReduction="20000"/>
          </a:bodyPr>
          <a:lstStyle/>
          <a:p>
            <a:pPr marL="57150" indent="0">
              <a:buNone/>
            </a:pPr>
            <a:r>
              <a:rPr lang="en-US" sz="4800" b="1" u="sng" dirty="0" smtClean="0">
                <a:solidFill>
                  <a:schemeClr val="tx1"/>
                </a:solidFill>
              </a:rPr>
              <a:t>Hard Surface </a:t>
            </a:r>
            <a:r>
              <a:rPr lang="en-US" sz="4800" b="1" dirty="0" smtClean="0">
                <a:solidFill>
                  <a:schemeClr val="tx1"/>
                </a:solidFill>
              </a:rPr>
              <a:t>– An impervious surface, a permeable pavement, or a vegetated roof.</a:t>
            </a:r>
          </a:p>
          <a:p>
            <a:pPr marL="57150" indent="0">
              <a:buNone/>
            </a:pPr>
            <a:endParaRPr lang="en-US" sz="4800" b="1" u="sng" dirty="0" smtClean="0">
              <a:solidFill>
                <a:schemeClr val="tx1"/>
              </a:solidFill>
            </a:endParaRPr>
          </a:p>
          <a:p>
            <a:pPr marL="57150" indent="0">
              <a:buNone/>
            </a:pPr>
            <a:endParaRPr lang="en-US" sz="4800" b="1" dirty="0">
              <a:solidFill>
                <a:schemeClr val="tx1"/>
              </a:solidFill>
            </a:endParaRPr>
          </a:p>
          <a:p>
            <a:pPr marL="57150" indent="0">
              <a:buNone/>
            </a:pPr>
            <a:r>
              <a:rPr lang="en-US" sz="4800" b="1" u="sng" dirty="0" smtClean="0">
                <a:solidFill>
                  <a:schemeClr val="tx1"/>
                </a:solidFill>
              </a:rPr>
              <a:t>New </a:t>
            </a:r>
            <a:r>
              <a:rPr lang="en-US" sz="4800" b="1" u="sng" dirty="0">
                <a:solidFill>
                  <a:schemeClr val="tx1"/>
                </a:solidFill>
              </a:rPr>
              <a:t>Hard Surface</a:t>
            </a:r>
            <a:r>
              <a:rPr lang="en-US" sz="4800" b="1" dirty="0">
                <a:solidFill>
                  <a:schemeClr val="tx1"/>
                </a:solidFill>
              </a:rPr>
              <a:t>: A newly created impervious surface, permeable pavement, or </a:t>
            </a:r>
            <a:r>
              <a:rPr lang="en-US" sz="4800" b="1" dirty="0" smtClean="0">
                <a:solidFill>
                  <a:schemeClr val="tx1"/>
                </a:solidFill>
              </a:rPr>
              <a:t>vegetated roof.  </a:t>
            </a:r>
          </a:p>
          <a:p>
            <a:pPr marL="57150" indent="0">
              <a:buNone/>
            </a:pPr>
            <a:endParaRPr lang="en-US" sz="4800" b="1" dirty="0">
              <a:solidFill>
                <a:schemeClr val="tx1"/>
              </a:solidFill>
            </a:endParaRPr>
          </a:p>
          <a:p>
            <a:pPr marL="57150" indent="0">
              <a:buNone/>
            </a:pPr>
            <a:r>
              <a:rPr lang="en-US" sz="4800" b="1" u="sng" dirty="0" smtClean="0">
                <a:solidFill>
                  <a:schemeClr val="tx1"/>
                </a:solidFill>
              </a:rPr>
              <a:t>Replaced Hard Surface</a:t>
            </a:r>
            <a:r>
              <a:rPr lang="en-US" sz="4800" b="1" dirty="0" smtClean="0">
                <a:solidFill>
                  <a:schemeClr val="tx1"/>
                </a:solidFill>
              </a:rPr>
              <a:t>: For structures: </a:t>
            </a:r>
            <a:r>
              <a:rPr lang="en-US" sz="4800" b="1" dirty="0">
                <a:solidFill>
                  <a:schemeClr val="tx1"/>
                </a:solidFill>
              </a:rPr>
              <a:t>t</a:t>
            </a:r>
            <a:r>
              <a:rPr lang="en-US" sz="4800" b="1" dirty="0" smtClean="0">
                <a:solidFill>
                  <a:schemeClr val="tx1"/>
                </a:solidFill>
              </a:rPr>
              <a:t>he removal and replacement of hard surfaces down to or including the foundation.  For other hard surfaces, the removal down to bare soil or top of base course layer and replacement.  </a:t>
            </a:r>
          </a:p>
          <a:p>
            <a:pPr marL="0" indent="0">
              <a:buNone/>
            </a:pPr>
            <a:endParaRPr lang="en-US" sz="2900" b="1" dirty="0" smtClean="0">
              <a:solidFill>
                <a:schemeClr val="tx1"/>
              </a:solidFill>
            </a:endParaRPr>
          </a:p>
          <a:p>
            <a:pPr marL="0" indent="0">
              <a:buNone/>
            </a:pPr>
            <a:endParaRPr lang="en-US" sz="2900" b="1" dirty="0" smtClean="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2234432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Important Definition</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marL="0" indent="0">
              <a:buNone/>
            </a:pPr>
            <a:r>
              <a:rPr lang="en-US" b="1" u="sng" dirty="0" smtClean="0">
                <a:solidFill>
                  <a:schemeClr val="tx1"/>
                </a:solidFill>
              </a:rPr>
              <a:t>Land disturbing activity:</a:t>
            </a:r>
            <a:r>
              <a:rPr lang="en-US" b="1" dirty="0" smtClean="0">
                <a:solidFill>
                  <a:schemeClr val="tx1"/>
                </a:solidFill>
              </a:rPr>
              <a:t> Any activity that results in a change in the existing soil cover (both vegetative and non-vegetative) and/or existing soil topography.  </a:t>
            </a:r>
          </a:p>
          <a:p>
            <a:r>
              <a:rPr lang="en-US" b="1" dirty="0" smtClean="0">
                <a:solidFill>
                  <a:schemeClr val="tx1"/>
                </a:solidFill>
              </a:rPr>
              <a:t>Land disturbing activities include, but are not limited to clearing, grading, filling, and excavation.  </a:t>
            </a:r>
          </a:p>
          <a:p>
            <a:r>
              <a:rPr lang="en-US" b="1" dirty="0" smtClean="0">
                <a:solidFill>
                  <a:schemeClr val="tx1"/>
                </a:solidFill>
              </a:rPr>
              <a:t>Compaction that is associated with stabilization of structures and road construction shall be considered a land disturbing activity.  </a:t>
            </a:r>
          </a:p>
          <a:p>
            <a:r>
              <a:rPr lang="en-US" b="1" dirty="0" smtClean="0">
                <a:solidFill>
                  <a:schemeClr val="tx1"/>
                </a:solidFill>
              </a:rPr>
              <a:t>Vegetation maintenance practices, including landscape maintenance and gardening, are not considered land-disturbing activity if conducted according to established standards and procedures.  </a:t>
            </a:r>
          </a:p>
          <a:p>
            <a:r>
              <a:rPr lang="en-US" b="1" dirty="0" smtClean="0">
                <a:solidFill>
                  <a:schemeClr val="tx1"/>
                </a:solidFill>
              </a:rPr>
              <a:t>Stormwater BMP/facility maintenance is not considered land disturbing activity if conducted according to established standards and procedures. </a:t>
            </a:r>
            <a:endParaRPr lang="en-US" b="1" dirty="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3607229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Now I know some definitions – Do I Need an SSP?</a:t>
            </a:r>
            <a:endParaRPr lang="en-US" sz="4400" dirty="0"/>
          </a:p>
        </p:txBody>
      </p:sp>
      <p:sp>
        <p:nvSpPr>
          <p:cNvPr id="3" name="Content Placeholder 2"/>
          <p:cNvSpPr>
            <a:spLocks noGrp="1"/>
          </p:cNvSpPr>
          <p:nvPr>
            <p:ph idx="1"/>
          </p:nvPr>
        </p:nvSpPr>
        <p:spPr>
          <a:xfrm>
            <a:off x="457200" y="1600200"/>
            <a:ext cx="8229600" cy="4876800"/>
          </a:xfrm>
        </p:spPr>
        <p:txBody>
          <a:bodyPr>
            <a:normAutofit/>
          </a:bodyPr>
          <a:lstStyle/>
          <a:p>
            <a:r>
              <a:rPr lang="en-US" b="1" dirty="0" smtClean="0">
                <a:solidFill>
                  <a:schemeClr val="tx1"/>
                </a:solidFill>
              </a:rPr>
              <a:t>Does the Project Result in 2,000 Square Feet or </a:t>
            </a:r>
            <a:r>
              <a:rPr lang="en-US" b="1" smtClean="0">
                <a:solidFill>
                  <a:schemeClr val="tx1"/>
                </a:solidFill>
              </a:rPr>
              <a:t>Greater of </a:t>
            </a:r>
            <a:r>
              <a:rPr lang="en-US" b="1" dirty="0" smtClean="0">
                <a:solidFill>
                  <a:schemeClr val="tx1"/>
                </a:solidFill>
              </a:rPr>
              <a:t>New Plus Replaced Hard Surface Area?</a:t>
            </a:r>
          </a:p>
          <a:p>
            <a:pPr marL="0" indent="0">
              <a:buNone/>
            </a:pPr>
            <a:endParaRPr lang="en-US" b="1" dirty="0" smtClean="0">
              <a:solidFill>
                <a:schemeClr val="tx1"/>
              </a:solidFill>
            </a:endParaRPr>
          </a:p>
          <a:p>
            <a:r>
              <a:rPr lang="en-US" b="1" dirty="0" smtClean="0">
                <a:solidFill>
                  <a:schemeClr val="tx1"/>
                </a:solidFill>
              </a:rPr>
              <a:t>Does the Project have land disturbing activity of 7,000 square feet or greater?</a:t>
            </a:r>
          </a:p>
          <a:p>
            <a:pPr marL="0" indent="0">
              <a:buNone/>
            </a:pPr>
            <a:endParaRPr lang="en-US" b="1" dirty="0">
              <a:solidFill>
                <a:schemeClr val="tx1"/>
              </a:solidFill>
            </a:endParaRPr>
          </a:p>
          <a:p>
            <a:pPr marL="0" indent="0">
              <a:buNone/>
            </a:pPr>
            <a:r>
              <a:rPr lang="en-US" b="1" dirty="0" smtClean="0">
                <a:solidFill>
                  <a:schemeClr val="tx1"/>
                </a:solidFill>
              </a:rPr>
              <a:t>If You Answer Yes to </a:t>
            </a:r>
            <a:r>
              <a:rPr lang="en-US" b="1" u="sng" dirty="0" smtClean="0">
                <a:solidFill>
                  <a:schemeClr val="tx1"/>
                </a:solidFill>
              </a:rPr>
              <a:t>Either</a:t>
            </a:r>
            <a:r>
              <a:rPr lang="en-US" b="1" dirty="0" smtClean="0">
                <a:solidFill>
                  <a:schemeClr val="tx1"/>
                </a:solidFill>
              </a:rPr>
              <a:t> of These Questions A Stormwater Site Plan is Required.</a:t>
            </a: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smtClean="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2551657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200" dirty="0" smtClean="0"/>
              <a:t>Survey #3 – Does our project need an SSP?</a:t>
            </a:r>
            <a:endParaRPr lang="en-US" sz="3200" dirty="0"/>
          </a:p>
        </p:txBody>
      </p:sp>
      <p:sp>
        <p:nvSpPr>
          <p:cNvPr id="3" name="Content Placeholder 2"/>
          <p:cNvSpPr>
            <a:spLocks noGrp="1"/>
          </p:cNvSpPr>
          <p:nvPr>
            <p:ph idx="1"/>
          </p:nvPr>
        </p:nvSpPr>
        <p:spPr>
          <a:xfrm>
            <a:off x="457200" y="1066800"/>
            <a:ext cx="8229600" cy="5334000"/>
          </a:xfrm>
        </p:spPr>
        <p:txBody>
          <a:bodyPr>
            <a:normAutofit fontScale="70000" lnSpcReduction="20000"/>
          </a:bodyPr>
          <a:lstStyle/>
          <a:p>
            <a:pPr marL="0" indent="0">
              <a:buNone/>
            </a:pPr>
            <a:r>
              <a:rPr lang="en-US" b="1" dirty="0" smtClean="0">
                <a:solidFill>
                  <a:schemeClr val="tx1"/>
                </a:solidFill>
              </a:rPr>
              <a:t>Project Reminder:</a:t>
            </a:r>
          </a:p>
          <a:p>
            <a:pPr marL="0" indent="0">
              <a:buNone/>
            </a:pPr>
            <a:endParaRPr lang="en-US" b="1" u="sng" dirty="0" smtClean="0">
              <a:solidFill>
                <a:schemeClr val="tx1"/>
              </a:solidFill>
            </a:endParaRPr>
          </a:p>
          <a:p>
            <a:pPr marL="0" indent="0">
              <a:buNone/>
            </a:pPr>
            <a:r>
              <a:rPr lang="en-US" b="1" u="sng" dirty="0">
                <a:solidFill>
                  <a:schemeClr val="tx1"/>
                </a:solidFill>
              </a:rPr>
              <a:t>Existing Conditions:</a:t>
            </a:r>
            <a:endParaRPr lang="en-US" b="1" dirty="0">
              <a:solidFill>
                <a:schemeClr val="tx1"/>
              </a:solidFill>
            </a:endParaRPr>
          </a:p>
          <a:p>
            <a:pPr lvl="0"/>
            <a:r>
              <a:rPr lang="en-US" b="1" dirty="0">
                <a:solidFill>
                  <a:schemeClr val="tx1"/>
                </a:solidFill>
              </a:rPr>
              <a:t>Total Project Area: 6,648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Onsite Lot Area: 6,000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 Lot: 6,000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Offsite Area: 648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Grassy/Gravelly Area: 598 ft</a:t>
            </a:r>
            <a:r>
              <a:rPr lang="en-US" b="1" baseline="30000" dirty="0">
                <a:solidFill>
                  <a:schemeClr val="tx1"/>
                </a:solidFill>
              </a:rPr>
              <a:t>2</a:t>
            </a:r>
            <a:endParaRPr lang="en-US" b="1" dirty="0">
              <a:solidFill>
                <a:schemeClr val="tx1"/>
              </a:solidFill>
            </a:endParaRPr>
          </a:p>
          <a:p>
            <a:pPr lvl="1"/>
            <a:r>
              <a:rPr lang="en-US" b="1" dirty="0">
                <a:solidFill>
                  <a:schemeClr val="tx1"/>
                </a:solidFill>
              </a:rPr>
              <a:t>Front Road: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Back Alley: 20 ft</a:t>
            </a:r>
            <a:r>
              <a:rPr lang="en-US" b="1" baseline="30000" dirty="0">
                <a:solidFill>
                  <a:schemeClr val="tx1"/>
                </a:solidFill>
              </a:rPr>
              <a:t>2</a:t>
            </a:r>
            <a:endParaRPr lang="en-US" b="1" dirty="0">
              <a:solidFill>
                <a:schemeClr val="tx1"/>
              </a:solidFill>
            </a:endParaRPr>
          </a:p>
          <a:p>
            <a:pPr marL="0" indent="0">
              <a:buNone/>
            </a:pPr>
            <a:r>
              <a:rPr lang="en-US" b="1" dirty="0">
                <a:solidFill>
                  <a:schemeClr val="tx1"/>
                </a:solidFill>
              </a:rPr>
              <a:t> </a:t>
            </a:r>
          </a:p>
          <a:p>
            <a:pPr marL="0" indent="0">
              <a:buNone/>
            </a:pPr>
            <a:r>
              <a:rPr lang="en-US" b="1" u="sng" dirty="0">
                <a:solidFill>
                  <a:schemeClr val="tx1"/>
                </a:solidFill>
              </a:rPr>
              <a:t>Proposed Condition:</a:t>
            </a:r>
            <a:endParaRPr lang="en-US" b="1" dirty="0">
              <a:solidFill>
                <a:schemeClr val="tx1"/>
              </a:solidFill>
            </a:endParaRPr>
          </a:p>
          <a:p>
            <a:pPr lvl="0"/>
            <a:r>
              <a:rPr lang="en-US" b="1" dirty="0">
                <a:solidFill>
                  <a:schemeClr val="tx1"/>
                </a:solidFill>
              </a:rPr>
              <a:t>Onsite</a:t>
            </a:r>
          </a:p>
          <a:p>
            <a:pPr lvl="1"/>
            <a:r>
              <a:rPr lang="en-US" b="1" dirty="0">
                <a:solidFill>
                  <a:schemeClr val="tx1"/>
                </a:solidFill>
              </a:rPr>
              <a:t>New Single Family Home with Detached Garage</a:t>
            </a:r>
          </a:p>
          <a:p>
            <a:pPr lvl="1"/>
            <a:r>
              <a:rPr lang="en-US" b="1" dirty="0">
                <a:solidFill>
                  <a:schemeClr val="tx1"/>
                </a:solidFill>
              </a:rPr>
              <a:t>New House Roof Area: 1,200 ft</a:t>
            </a:r>
            <a:r>
              <a:rPr lang="en-US" b="1" baseline="30000" dirty="0">
                <a:solidFill>
                  <a:schemeClr val="tx1"/>
                </a:solidFill>
              </a:rPr>
              <a:t>2</a:t>
            </a:r>
            <a:endParaRPr lang="en-US" b="1" dirty="0">
              <a:solidFill>
                <a:schemeClr val="tx1"/>
              </a:solidFill>
            </a:endParaRPr>
          </a:p>
          <a:p>
            <a:pPr lvl="1"/>
            <a:r>
              <a:rPr lang="en-US" b="1" dirty="0">
                <a:solidFill>
                  <a:schemeClr val="tx1"/>
                </a:solidFill>
              </a:rPr>
              <a:t>Patio: 150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Detached Garage Roof Area: 400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Driveway: 180 ft</a:t>
            </a:r>
            <a:r>
              <a:rPr lang="en-US" b="1" baseline="30000" dirty="0">
                <a:solidFill>
                  <a:schemeClr val="tx1"/>
                </a:solidFill>
              </a:rPr>
              <a:t>2</a:t>
            </a:r>
            <a:r>
              <a:rPr lang="en-US" b="1" dirty="0">
                <a:solidFill>
                  <a:schemeClr val="tx1"/>
                </a:solidFill>
              </a:rPr>
              <a:t> </a:t>
            </a:r>
          </a:p>
          <a:p>
            <a:pPr lvl="1"/>
            <a:r>
              <a:rPr lang="en-US" b="1" dirty="0">
                <a:solidFill>
                  <a:schemeClr val="tx1"/>
                </a:solidFill>
              </a:rPr>
              <a:t>Walkways: 140 ft</a:t>
            </a:r>
            <a:r>
              <a:rPr lang="en-US" b="1" baseline="30000" dirty="0">
                <a:solidFill>
                  <a:schemeClr val="tx1"/>
                </a:solidFill>
              </a:rPr>
              <a:t>2</a:t>
            </a:r>
            <a:endParaRPr lang="en-US" b="1" dirty="0">
              <a:solidFill>
                <a:schemeClr val="tx1"/>
              </a:solidFill>
            </a:endParaRPr>
          </a:p>
          <a:p>
            <a:pPr lvl="1"/>
            <a:r>
              <a:rPr lang="en-US" b="1" dirty="0">
                <a:solidFill>
                  <a:schemeClr val="tx1"/>
                </a:solidFill>
              </a:rPr>
              <a:t>Landscaped Areas: 3930 ft</a:t>
            </a:r>
            <a:r>
              <a:rPr lang="en-US" b="1" baseline="30000" dirty="0">
                <a:solidFill>
                  <a:schemeClr val="tx1"/>
                </a:solidFill>
              </a:rPr>
              <a:t>2</a:t>
            </a:r>
            <a:endParaRPr lang="en-US" b="1" dirty="0">
              <a:solidFill>
                <a:schemeClr val="tx1"/>
              </a:solidFill>
            </a:endParaRPr>
          </a:p>
          <a:p>
            <a:pPr lvl="0"/>
            <a:r>
              <a:rPr lang="en-US" b="1" dirty="0">
                <a:solidFill>
                  <a:schemeClr val="tx1"/>
                </a:solidFill>
              </a:rPr>
              <a:t>Offsite Improvements:</a:t>
            </a:r>
          </a:p>
          <a:p>
            <a:pPr lvl="1"/>
            <a:r>
              <a:rPr lang="en-US" b="1" dirty="0">
                <a:solidFill>
                  <a:schemeClr val="tx1"/>
                </a:solidFill>
              </a:rPr>
              <a:t>Sidewalk along Frontage: 184 ft</a:t>
            </a:r>
            <a:r>
              <a:rPr lang="en-US" b="1" baseline="30000" dirty="0">
                <a:solidFill>
                  <a:schemeClr val="tx1"/>
                </a:solidFill>
              </a:rPr>
              <a:t>2</a:t>
            </a:r>
            <a:endParaRPr lang="en-US" b="1" dirty="0">
              <a:solidFill>
                <a:schemeClr val="tx1"/>
              </a:solidFill>
            </a:endParaRPr>
          </a:p>
          <a:p>
            <a:pPr lvl="1"/>
            <a:r>
              <a:rPr lang="en-US" b="1" dirty="0">
                <a:solidFill>
                  <a:schemeClr val="tx1"/>
                </a:solidFill>
              </a:rPr>
              <a:t>Side Sewer Utility Cut: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Planter Strip and Back of Walk = Landscaped: 414 ft</a:t>
            </a:r>
            <a:r>
              <a:rPr lang="en-US" b="1" baseline="30000" dirty="0">
                <a:solidFill>
                  <a:schemeClr val="tx1"/>
                </a:solidFill>
              </a:rPr>
              <a:t>2</a:t>
            </a:r>
            <a:endParaRPr lang="en-US" b="1" dirty="0">
              <a:solidFill>
                <a:schemeClr val="tx1"/>
              </a:solidFill>
            </a:endParaRPr>
          </a:p>
          <a:p>
            <a:pPr lvl="1"/>
            <a:r>
              <a:rPr lang="en-US" b="1" dirty="0">
                <a:solidFill>
                  <a:schemeClr val="tx1"/>
                </a:solidFill>
              </a:rPr>
              <a:t>Driveway Approach: 20 ft</a:t>
            </a:r>
            <a:r>
              <a:rPr lang="en-US" b="1" baseline="30000" dirty="0">
                <a:solidFill>
                  <a:schemeClr val="tx1"/>
                </a:solidFill>
              </a:rPr>
              <a:t>2</a:t>
            </a:r>
            <a:endParaRPr lang="en-US" b="1" dirty="0">
              <a:solidFill>
                <a:schemeClr val="tx1"/>
              </a:solidFill>
            </a:endParaRPr>
          </a:p>
          <a:p>
            <a:endParaRPr lang="en-US" dirty="0"/>
          </a:p>
        </p:txBody>
      </p:sp>
      <p:sp>
        <p:nvSpPr>
          <p:cNvPr id="4" name="TextBox 3"/>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pic>
        <p:nvPicPr>
          <p:cNvPr id="6" name="Picture 5"/>
          <p:cNvPicPr>
            <a:picLocks noChangeAspect="1"/>
          </p:cNvPicPr>
          <p:nvPr/>
        </p:nvPicPr>
        <p:blipFill>
          <a:blip r:embed="rId2"/>
          <a:stretch>
            <a:fillRect/>
          </a:stretch>
        </p:blipFill>
        <p:spPr>
          <a:xfrm>
            <a:off x="5618261" y="2606492"/>
            <a:ext cx="3068539" cy="2286000"/>
          </a:xfrm>
          <a:prstGeom prst="rect">
            <a:avLst/>
          </a:prstGeom>
        </p:spPr>
      </p:pic>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2506736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Survey #3 – Yes and Why</a:t>
            </a:r>
          </a:p>
        </p:txBody>
      </p:sp>
      <p:sp>
        <p:nvSpPr>
          <p:cNvPr id="3" name="Content Placeholder 2"/>
          <p:cNvSpPr>
            <a:spLocks noGrp="1"/>
          </p:cNvSpPr>
          <p:nvPr>
            <p:ph sz="half" idx="2"/>
          </p:nvPr>
        </p:nvSpPr>
        <p:spPr>
          <a:xfrm>
            <a:off x="4648200" y="1447800"/>
            <a:ext cx="4038600" cy="4678363"/>
          </a:xfrm>
        </p:spPr>
        <p:txBody>
          <a:bodyPr>
            <a:normAutofit fontScale="92500"/>
          </a:bodyPr>
          <a:lstStyle/>
          <a:p>
            <a:pPr marL="342900" lvl="1" indent="-342900">
              <a:buFont typeface="Arial" pitchFamily="34" charset="0"/>
              <a:buChar char="•"/>
            </a:pPr>
            <a:r>
              <a:rPr lang="en-US" sz="2400" b="1" dirty="0">
                <a:solidFill>
                  <a:schemeClr val="tx1"/>
                </a:solidFill>
              </a:rPr>
              <a:t>New Hard Surfaces: New House, New Garage, Patio, </a:t>
            </a:r>
            <a:r>
              <a:rPr lang="en-US" sz="2400" b="1" dirty="0" smtClean="0">
                <a:solidFill>
                  <a:schemeClr val="tx1"/>
                </a:solidFill>
              </a:rPr>
              <a:t>Driveways, </a:t>
            </a:r>
            <a:r>
              <a:rPr lang="en-US" sz="2400" b="1" dirty="0">
                <a:solidFill>
                  <a:schemeClr val="tx1"/>
                </a:solidFill>
              </a:rPr>
              <a:t>Walkways, Sidewalk = (</a:t>
            </a:r>
            <a:r>
              <a:rPr lang="en-US" sz="2400" b="1" dirty="0" smtClean="0">
                <a:solidFill>
                  <a:schemeClr val="tx1"/>
                </a:solidFill>
              </a:rPr>
              <a:t>1,200+150+400+180+140+184) </a:t>
            </a:r>
            <a:r>
              <a:rPr lang="en-US" sz="2400" b="1" dirty="0">
                <a:solidFill>
                  <a:schemeClr val="tx1"/>
                </a:solidFill>
              </a:rPr>
              <a:t>= </a:t>
            </a:r>
            <a:r>
              <a:rPr lang="en-US" sz="2400" b="1" dirty="0" smtClean="0">
                <a:solidFill>
                  <a:schemeClr val="tx1"/>
                </a:solidFill>
              </a:rPr>
              <a:t>2,274 </a:t>
            </a:r>
            <a:r>
              <a:rPr lang="en-US" sz="2400" b="1" dirty="0">
                <a:solidFill>
                  <a:schemeClr val="tx1"/>
                </a:solidFill>
              </a:rPr>
              <a:t>ft</a:t>
            </a:r>
            <a:r>
              <a:rPr lang="en-US" sz="2400" b="1" baseline="30000" dirty="0">
                <a:solidFill>
                  <a:schemeClr val="tx1"/>
                </a:solidFill>
              </a:rPr>
              <a:t>2</a:t>
            </a:r>
          </a:p>
          <a:p>
            <a:r>
              <a:rPr lang="en-US" b="1" dirty="0" smtClean="0">
                <a:solidFill>
                  <a:schemeClr val="tx1"/>
                </a:solidFill>
              </a:rPr>
              <a:t>Replaced Hard Surfaces: Utility Cuts, Driveway Approach = 30+20= 50 </a:t>
            </a:r>
            <a:r>
              <a:rPr lang="en-US" b="1" dirty="0">
                <a:solidFill>
                  <a:schemeClr val="tx1"/>
                </a:solidFill>
              </a:rPr>
              <a:t>ft</a:t>
            </a:r>
            <a:r>
              <a:rPr lang="en-US" b="1" baseline="30000" dirty="0">
                <a:solidFill>
                  <a:schemeClr val="tx1"/>
                </a:solidFill>
              </a:rPr>
              <a:t>2</a:t>
            </a:r>
          </a:p>
          <a:p>
            <a:r>
              <a:rPr lang="en-US" b="1" dirty="0" smtClean="0">
                <a:solidFill>
                  <a:schemeClr val="tx1"/>
                </a:solidFill>
              </a:rPr>
              <a:t>Total </a:t>
            </a:r>
            <a:r>
              <a:rPr lang="en-US" b="1" dirty="0" err="1" smtClean="0">
                <a:solidFill>
                  <a:schemeClr val="tx1"/>
                </a:solidFill>
              </a:rPr>
              <a:t>New+Replaced</a:t>
            </a:r>
            <a:r>
              <a:rPr lang="en-US" b="1" dirty="0" smtClean="0">
                <a:solidFill>
                  <a:schemeClr val="tx1"/>
                </a:solidFill>
              </a:rPr>
              <a:t> Hard Surface = 2,304 ft</a:t>
            </a:r>
            <a:r>
              <a:rPr lang="en-US" b="1" baseline="30000" dirty="0" smtClean="0">
                <a:solidFill>
                  <a:schemeClr val="tx1"/>
                </a:solidFill>
              </a:rPr>
              <a:t>2</a:t>
            </a:r>
            <a:r>
              <a:rPr lang="en-US" b="1" dirty="0" smtClean="0">
                <a:solidFill>
                  <a:schemeClr val="tx1"/>
                </a:solidFill>
              </a:rPr>
              <a:t> which is greater than 2,000 </a:t>
            </a:r>
            <a:r>
              <a:rPr lang="en-US" b="1" dirty="0">
                <a:solidFill>
                  <a:schemeClr val="tx1"/>
                </a:solidFill>
              </a:rPr>
              <a:t>ft</a:t>
            </a:r>
            <a:r>
              <a:rPr lang="en-US" b="1" baseline="30000" dirty="0">
                <a:solidFill>
                  <a:schemeClr val="tx1"/>
                </a:solidFill>
              </a:rPr>
              <a:t>2</a:t>
            </a:r>
          </a:p>
          <a:p>
            <a:endParaRPr lang="en-US" b="1" baseline="30000" dirty="0">
              <a:solidFill>
                <a:schemeClr val="tx1"/>
              </a:solidFill>
            </a:endParaRPr>
          </a:p>
        </p:txBody>
      </p:sp>
      <p:sp>
        <p:nvSpPr>
          <p:cNvPr id="4" name="Content Placeholder 3"/>
          <p:cNvSpPr>
            <a:spLocks noGrp="1"/>
          </p:cNvSpPr>
          <p:nvPr>
            <p:ph sz="quarter" idx="13"/>
          </p:nvPr>
        </p:nvSpPr>
        <p:spPr/>
        <p:txBody>
          <a:bodyPr>
            <a:normAutofit fontScale="62500" lnSpcReduction="20000"/>
          </a:bodyPr>
          <a:lstStyle/>
          <a:p>
            <a:pPr marL="0" indent="0">
              <a:buNone/>
            </a:pPr>
            <a:r>
              <a:rPr lang="en-US" b="1" u="sng" dirty="0">
                <a:solidFill>
                  <a:schemeClr val="tx1"/>
                </a:solidFill>
              </a:rPr>
              <a:t>Existing Conditions:</a:t>
            </a:r>
            <a:endParaRPr lang="en-US" b="1" dirty="0">
              <a:solidFill>
                <a:schemeClr val="tx1"/>
              </a:solidFill>
            </a:endParaRPr>
          </a:p>
          <a:p>
            <a:pPr lvl="0"/>
            <a:r>
              <a:rPr lang="en-US" b="1" dirty="0">
                <a:solidFill>
                  <a:schemeClr val="tx1"/>
                </a:solidFill>
              </a:rPr>
              <a:t>Total Project Area: 6,648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Onsite Lot Area: 6,000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 Lot: 6,000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Offsite Area: 648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Grassy/Gravelly Area: 598 ft</a:t>
            </a:r>
            <a:r>
              <a:rPr lang="en-US" b="1" baseline="30000" dirty="0">
                <a:solidFill>
                  <a:schemeClr val="tx1"/>
                </a:solidFill>
              </a:rPr>
              <a:t>2</a:t>
            </a:r>
            <a:endParaRPr lang="en-US" b="1" dirty="0">
              <a:solidFill>
                <a:schemeClr val="tx1"/>
              </a:solidFill>
            </a:endParaRPr>
          </a:p>
          <a:p>
            <a:pPr lvl="1"/>
            <a:r>
              <a:rPr lang="en-US" b="1" dirty="0">
                <a:solidFill>
                  <a:schemeClr val="tx1"/>
                </a:solidFill>
              </a:rPr>
              <a:t>Front Road: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Back Alley: 20 ft</a:t>
            </a:r>
            <a:r>
              <a:rPr lang="en-US" b="1" baseline="30000" dirty="0">
                <a:solidFill>
                  <a:schemeClr val="tx1"/>
                </a:solidFill>
              </a:rPr>
              <a:t>2</a:t>
            </a:r>
            <a:endParaRPr lang="en-US" b="1" dirty="0">
              <a:solidFill>
                <a:schemeClr val="tx1"/>
              </a:solidFill>
            </a:endParaRPr>
          </a:p>
          <a:p>
            <a:pPr marL="0" indent="0">
              <a:buNone/>
            </a:pPr>
            <a:r>
              <a:rPr lang="en-US" b="1" dirty="0">
                <a:solidFill>
                  <a:schemeClr val="tx1"/>
                </a:solidFill>
              </a:rPr>
              <a:t> </a:t>
            </a:r>
          </a:p>
          <a:p>
            <a:pPr marL="0" indent="0">
              <a:buNone/>
            </a:pPr>
            <a:r>
              <a:rPr lang="en-US" b="1" u="sng" dirty="0">
                <a:solidFill>
                  <a:schemeClr val="tx1"/>
                </a:solidFill>
              </a:rPr>
              <a:t>Proposed Condition:</a:t>
            </a:r>
            <a:endParaRPr lang="en-US" b="1" dirty="0">
              <a:solidFill>
                <a:schemeClr val="tx1"/>
              </a:solidFill>
            </a:endParaRPr>
          </a:p>
          <a:p>
            <a:pPr lvl="0"/>
            <a:r>
              <a:rPr lang="en-US" b="1" dirty="0">
                <a:solidFill>
                  <a:schemeClr val="tx1"/>
                </a:solidFill>
              </a:rPr>
              <a:t>Onsite</a:t>
            </a:r>
          </a:p>
          <a:p>
            <a:pPr lvl="1"/>
            <a:r>
              <a:rPr lang="en-US" b="1" dirty="0">
                <a:solidFill>
                  <a:schemeClr val="tx1"/>
                </a:solidFill>
              </a:rPr>
              <a:t>New Single Family Home with Detached Garage</a:t>
            </a:r>
          </a:p>
          <a:p>
            <a:pPr lvl="1"/>
            <a:r>
              <a:rPr lang="en-US" b="1" dirty="0">
                <a:solidFill>
                  <a:schemeClr val="tx1"/>
                </a:solidFill>
              </a:rPr>
              <a:t>New House Roof Area: 1,200 ft</a:t>
            </a:r>
            <a:r>
              <a:rPr lang="en-US" b="1" baseline="30000" dirty="0">
                <a:solidFill>
                  <a:schemeClr val="tx1"/>
                </a:solidFill>
              </a:rPr>
              <a:t>2</a:t>
            </a:r>
            <a:endParaRPr lang="en-US" b="1" dirty="0">
              <a:solidFill>
                <a:schemeClr val="tx1"/>
              </a:solidFill>
            </a:endParaRPr>
          </a:p>
          <a:p>
            <a:pPr lvl="1"/>
            <a:r>
              <a:rPr lang="en-US" b="1" dirty="0">
                <a:solidFill>
                  <a:schemeClr val="tx1"/>
                </a:solidFill>
              </a:rPr>
              <a:t>Patio: 150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Detached Garage Roof Area: 400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Driveway: 180 ft</a:t>
            </a:r>
            <a:r>
              <a:rPr lang="en-US" b="1" baseline="30000" dirty="0">
                <a:solidFill>
                  <a:schemeClr val="tx1"/>
                </a:solidFill>
              </a:rPr>
              <a:t>2</a:t>
            </a:r>
            <a:r>
              <a:rPr lang="en-US" b="1" dirty="0">
                <a:solidFill>
                  <a:schemeClr val="tx1"/>
                </a:solidFill>
              </a:rPr>
              <a:t> </a:t>
            </a:r>
          </a:p>
          <a:p>
            <a:pPr lvl="1"/>
            <a:r>
              <a:rPr lang="en-US" b="1" dirty="0">
                <a:solidFill>
                  <a:schemeClr val="tx1"/>
                </a:solidFill>
              </a:rPr>
              <a:t>Walkways: 140 ft</a:t>
            </a:r>
            <a:r>
              <a:rPr lang="en-US" b="1" baseline="30000" dirty="0">
                <a:solidFill>
                  <a:schemeClr val="tx1"/>
                </a:solidFill>
              </a:rPr>
              <a:t>2</a:t>
            </a:r>
            <a:endParaRPr lang="en-US" b="1" dirty="0">
              <a:solidFill>
                <a:schemeClr val="tx1"/>
              </a:solidFill>
            </a:endParaRPr>
          </a:p>
          <a:p>
            <a:pPr lvl="1"/>
            <a:r>
              <a:rPr lang="en-US" b="1" dirty="0">
                <a:solidFill>
                  <a:schemeClr val="tx1"/>
                </a:solidFill>
              </a:rPr>
              <a:t>Landscaped Areas: 3930 ft</a:t>
            </a:r>
            <a:r>
              <a:rPr lang="en-US" b="1" baseline="30000" dirty="0">
                <a:solidFill>
                  <a:schemeClr val="tx1"/>
                </a:solidFill>
              </a:rPr>
              <a:t>2</a:t>
            </a:r>
            <a:endParaRPr lang="en-US" b="1" dirty="0">
              <a:solidFill>
                <a:schemeClr val="tx1"/>
              </a:solidFill>
            </a:endParaRPr>
          </a:p>
          <a:p>
            <a:pPr lvl="0"/>
            <a:r>
              <a:rPr lang="en-US" b="1" dirty="0">
                <a:solidFill>
                  <a:schemeClr val="tx1"/>
                </a:solidFill>
              </a:rPr>
              <a:t>Offsite Improvements:</a:t>
            </a:r>
          </a:p>
          <a:p>
            <a:pPr lvl="1"/>
            <a:r>
              <a:rPr lang="en-US" b="1" dirty="0">
                <a:solidFill>
                  <a:schemeClr val="tx1"/>
                </a:solidFill>
              </a:rPr>
              <a:t>Sidewalk along Frontage: 184 ft</a:t>
            </a:r>
            <a:r>
              <a:rPr lang="en-US" b="1" baseline="30000" dirty="0">
                <a:solidFill>
                  <a:schemeClr val="tx1"/>
                </a:solidFill>
              </a:rPr>
              <a:t>2</a:t>
            </a:r>
            <a:endParaRPr lang="en-US" b="1" dirty="0">
              <a:solidFill>
                <a:schemeClr val="tx1"/>
              </a:solidFill>
            </a:endParaRPr>
          </a:p>
          <a:p>
            <a:pPr lvl="1"/>
            <a:r>
              <a:rPr lang="en-US" b="1" dirty="0">
                <a:solidFill>
                  <a:schemeClr val="tx1"/>
                </a:solidFill>
              </a:rPr>
              <a:t>Side Sewer Utility Cut: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Planter Strip and Back of Walk = Landscaped: 414 ft</a:t>
            </a:r>
            <a:r>
              <a:rPr lang="en-US" b="1" baseline="30000" dirty="0">
                <a:solidFill>
                  <a:schemeClr val="tx1"/>
                </a:solidFill>
              </a:rPr>
              <a:t>2</a:t>
            </a:r>
            <a:endParaRPr lang="en-US" b="1" dirty="0">
              <a:solidFill>
                <a:schemeClr val="tx1"/>
              </a:solidFill>
            </a:endParaRPr>
          </a:p>
          <a:p>
            <a:pPr lvl="1"/>
            <a:r>
              <a:rPr lang="en-US" b="1" dirty="0">
                <a:solidFill>
                  <a:schemeClr val="tx1"/>
                </a:solidFill>
              </a:rPr>
              <a:t>Driveway Approach: 20 ft</a:t>
            </a:r>
            <a:r>
              <a:rPr lang="en-US" b="1" baseline="30000" dirty="0">
                <a:solidFill>
                  <a:schemeClr val="tx1"/>
                </a:solidFill>
              </a:rPr>
              <a:t>2</a:t>
            </a:r>
            <a:endParaRPr lang="en-US" b="1" dirty="0">
              <a:solidFill>
                <a:schemeClr val="tx1"/>
              </a:solidFill>
            </a:endParaRPr>
          </a:p>
          <a:p>
            <a:endParaRPr lang="en-US" dirty="0"/>
          </a:p>
        </p:txBody>
      </p:sp>
      <p:sp>
        <p:nvSpPr>
          <p:cNvPr id="6" name="TextBox 5"/>
          <p:cNvSpPr txBox="1"/>
          <p:nvPr/>
        </p:nvSpPr>
        <p:spPr>
          <a:xfrm rot="1290241">
            <a:off x="2900375" y="1140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Step 1- Do I Even Need a Stormwater Site Plan?</a:t>
            </a:r>
            <a:endParaRPr lang="en-US" dirty="0"/>
          </a:p>
        </p:txBody>
      </p:sp>
    </p:spTree>
    <p:extLst>
      <p:ext uri="{BB962C8B-B14F-4D97-AF65-F5344CB8AC3E}">
        <p14:creationId xmlns:p14="http://schemas.microsoft.com/office/powerpoint/2010/main" val="520348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 Template!!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Available at </a:t>
            </a:r>
            <a:r>
              <a:rPr lang="en-US" b="1" dirty="0" smtClean="0">
                <a:solidFill>
                  <a:schemeClr val="tx1"/>
                </a:solidFill>
                <a:hlinkClick r:id="rId2"/>
              </a:rPr>
              <a:t>www.cityoftacoma.org/stormwatermanual_templates</a:t>
            </a:r>
            <a:endParaRPr lang="en-US" b="1" dirty="0" smtClean="0">
              <a:solidFill>
                <a:schemeClr val="tx1"/>
              </a:solidFill>
            </a:endParaRPr>
          </a:p>
          <a:p>
            <a:r>
              <a:rPr lang="en-US" b="1" dirty="0" smtClean="0">
                <a:solidFill>
                  <a:schemeClr val="tx1"/>
                </a:solidFill>
              </a:rPr>
              <a:t>Follows SSP requirements contained in Volume 2 of the SWMM.</a:t>
            </a:r>
          </a:p>
          <a:p>
            <a:r>
              <a:rPr lang="en-US" b="1" dirty="0" smtClean="0">
                <a:solidFill>
                  <a:schemeClr val="tx1"/>
                </a:solidFill>
              </a:rPr>
              <a:t>Why use the template?</a:t>
            </a:r>
          </a:p>
          <a:p>
            <a:pPr lvl="1"/>
            <a:r>
              <a:rPr lang="en-US" b="1" dirty="0" smtClean="0">
                <a:solidFill>
                  <a:schemeClr val="tx1"/>
                </a:solidFill>
              </a:rPr>
              <a:t>Consistent, quicker review</a:t>
            </a:r>
          </a:p>
          <a:p>
            <a:pPr lvl="1"/>
            <a:r>
              <a:rPr lang="en-US" b="1" dirty="0" smtClean="0">
                <a:solidFill>
                  <a:schemeClr val="tx1"/>
                </a:solidFill>
              </a:rPr>
              <a:t>Has (probably) a space for everything you might need to submit.</a:t>
            </a:r>
          </a:p>
          <a:p>
            <a:r>
              <a:rPr lang="en-US" b="1" dirty="0" smtClean="0">
                <a:solidFill>
                  <a:schemeClr val="tx1"/>
                </a:solidFill>
              </a:rPr>
              <a:t>Please provide feedback – email </a:t>
            </a:r>
            <a:r>
              <a:rPr lang="en-US" b="1" dirty="0" smtClean="0">
                <a:solidFill>
                  <a:schemeClr val="tx1"/>
                </a:solidFill>
                <a:hlinkClick r:id="rId3"/>
              </a:rPr>
              <a:t>mhoppin@cityoftacoma.org</a:t>
            </a:r>
            <a:r>
              <a:rPr lang="en-US" b="1" dirty="0" smtClean="0">
                <a:solidFill>
                  <a:schemeClr val="tx1"/>
                </a:solidFill>
              </a:rPr>
              <a:t> about likes/dislikes, etc.</a:t>
            </a:r>
          </a:p>
          <a:p>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Overview</a:t>
            </a:r>
            <a:endParaRPr lang="en-US" dirty="0"/>
          </a:p>
        </p:txBody>
      </p:sp>
    </p:spTree>
    <p:extLst>
      <p:ext uri="{BB962C8B-B14F-4D97-AF65-F5344CB8AC3E}">
        <p14:creationId xmlns:p14="http://schemas.microsoft.com/office/powerpoint/2010/main" val="2692409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SSP/SWPPP Components</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b="1" dirty="0" smtClean="0">
                <a:solidFill>
                  <a:schemeClr val="tx1"/>
                </a:solidFill>
              </a:rPr>
              <a:t>Title Page</a:t>
            </a:r>
          </a:p>
          <a:p>
            <a:r>
              <a:rPr lang="en-US" b="1" dirty="0" smtClean="0">
                <a:solidFill>
                  <a:schemeClr val="tx1"/>
                </a:solidFill>
              </a:rPr>
              <a:t>General Project Information</a:t>
            </a:r>
          </a:p>
          <a:p>
            <a:r>
              <a:rPr lang="en-US" b="1" dirty="0" smtClean="0">
                <a:solidFill>
                  <a:schemeClr val="tx1"/>
                </a:solidFill>
              </a:rPr>
              <a:t>Project Overview</a:t>
            </a:r>
          </a:p>
          <a:p>
            <a:r>
              <a:rPr lang="en-US" b="1" dirty="0" smtClean="0">
                <a:solidFill>
                  <a:schemeClr val="tx1"/>
                </a:solidFill>
              </a:rPr>
              <a:t>Existing Project Site Conditions</a:t>
            </a:r>
          </a:p>
          <a:p>
            <a:r>
              <a:rPr lang="en-US" b="1" dirty="0" smtClean="0">
                <a:solidFill>
                  <a:schemeClr val="tx1"/>
                </a:solidFill>
              </a:rPr>
              <a:t>Proposed Project Site Conditions</a:t>
            </a:r>
          </a:p>
          <a:p>
            <a:r>
              <a:rPr lang="en-US" b="1" dirty="0" smtClean="0">
                <a:solidFill>
                  <a:schemeClr val="tx1"/>
                </a:solidFill>
              </a:rPr>
              <a:t>Minimum Requirement Determination</a:t>
            </a:r>
          </a:p>
          <a:p>
            <a:r>
              <a:rPr lang="en-US" b="1" dirty="0" smtClean="0">
                <a:solidFill>
                  <a:schemeClr val="tx1"/>
                </a:solidFill>
              </a:rPr>
              <a:t>Discussion of Minimum Requirements</a:t>
            </a:r>
          </a:p>
          <a:p>
            <a:r>
              <a:rPr lang="en-US" b="1" dirty="0" smtClean="0">
                <a:solidFill>
                  <a:schemeClr val="tx1"/>
                </a:solidFill>
              </a:rPr>
              <a:t>Conveyance System Design</a:t>
            </a:r>
          </a:p>
          <a:p>
            <a:r>
              <a:rPr lang="en-US" b="1" dirty="0" smtClean="0">
                <a:solidFill>
                  <a:schemeClr val="tx1"/>
                </a:solidFill>
              </a:rPr>
              <a:t>Construction Stormwater Pollution Prevention Plan Report</a:t>
            </a:r>
          </a:p>
          <a:p>
            <a:r>
              <a:rPr lang="en-US" b="1" dirty="0" smtClean="0">
                <a:solidFill>
                  <a:schemeClr val="tx1"/>
                </a:solidFill>
              </a:rPr>
              <a:t>Soils Report</a:t>
            </a:r>
          </a:p>
          <a:p>
            <a:r>
              <a:rPr lang="en-US" b="1" dirty="0" smtClean="0">
                <a:solidFill>
                  <a:schemeClr val="tx1"/>
                </a:solidFill>
              </a:rPr>
              <a:t>Operation and Maintenance Manual</a:t>
            </a:r>
          </a:p>
          <a:p>
            <a:endParaRPr lang="en-US" dirty="0"/>
          </a:p>
        </p:txBody>
      </p:sp>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Overview</a:t>
            </a:r>
            <a:endParaRPr lang="en-US" dirty="0"/>
          </a:p>
        </p:txBody>
      </p:sp>
    </p:spTree>
    <p:extLst>
      <p:ext uri="{BB962C8B-B14F-4D97-AF65-F5344CB8AC3E}">
        <p14:creationId xmlns:p14="http://schemas.microsoft.com/office/powerpoint/2010/main" val="171350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057400"/>
          </a:xfrm>
        </p:spPr>
        <p:txBody>
          <a:bodyPr/>
          <a:lstStyle/>
          <a:p>
            <a:r>
              <a:rPr lang="en-US" dirty="0" smtClean="0"/>
              <a:t>Survey #1</a:t>
            </a:r>
            <a:br>
              <a:rPr lang="en-US" dirty="0" smtClean="0"/>
            </a:br>
            <a:r>
              <a:rPr lang="en-US" dirty="0" smtClean="0"/>
              <a:t>Who is Joining Us Today?</a:t>
            </a:r>
            <a:endParaRPr lang="en-US" dirty="0"/>
          </a:p>
        </p:txBody>
      </p:sp>
      <p:sp>
        <p:nvSpPr>
          <p:cNvPr id="3" name="Content Placeholder 2"/>
          <p:cNvSpPr>
            <a:spLocks noGrp="1"/>
          </p:cNvSpPr>
          <p:nvPr>
            <p:ph idx="1"/>
          </p:nvPr>
        </p:nvSpPr>
        <p:spPr>
          <a:xfrm>
            <a:off x="457200" y="2743200"/>
            <a:ext cx="8229600" cy="3382963"/>
          </a:xfrm>
        </p:spPr>
        <p:txBody>
          <a:bodyPr>
            <a:normAutofit/>
          </a:bodyPr>
          <a:lstStyle/>
          <a:p>
            <a:endParaRPr lang="en-US" b="1" dirty="0">
              <a:solidFill>
                <a:schemeClr val="tx1"/>
              </a:solidFill>
            </a:endParaRPr>
          </a:p>
          <a:p>
            <a:pPr marL="0" indent="0">
              <a:buNone/>
            </a:pPr>
            <a:endParaRPr lang="en-US" b="1" dirty="0" smtClean="0">
              <a:solidFill>
                <a:schemeClr val="tx1"/>
              </a:solidFill>
            </a:endParaRPr>
          </a:p>
          <a:p>
            <a:endParaRPr lang="en-US" dirty="0" smtClean="0"/>
          </a:p>
          <a:p>
            <a:endParaRPr lang="en-US" dirty="0" smtClean="0"/>
          </a:p>
        </p:txBody>
      </p:sp>
    </p:spTree>
    <p:extLst>
      <p:ext uri="{BB962C8B-B14F-4D97-AF65-F5344CB8AC3E}">
        <p14:creationId xmlns:p14="http://schemas.microsoft.com/office/powerpoint/2010/main" val="720264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Title Page</a:t>
            </a:r>
            <a:endParaRPr lang="en-US" dirty="0"/>
          </a:p>
        </p:txBody>
      </p:sp>
      <p:sp>
        <p:nvSpPr>
          <p:cNvPr id="5" name="TextBox 4"/>
          <p:cNvSpPr txBox="1">
            <a:spLocks/>
          </p:cNvSpPr>
          <p:nvPr/>
        </p:nvSpPr>
        <p:spPr>
          <a:xfrm>
            <a:off x="4573487" y="838201"/>
            <a:ext cx="4265713" cy="5486400"/>
          </a:xfrm>
          <a:prstGeom prst="rect">
            <a:avLst/>
          </a:prstGeom>
          <a:noFill/>
        </p:spPr>
        <p:txBody>
          <a:bodyPr wrap="square" rtlCol="0">
            <a:normAutofit fontScale="92500" lnSpcReduction="20000"/>
          </a:bodyPr>
          <a:lstStyle/>
          <a:p>
            <a:r>
              <a:rPr lang="en-US" b="1" u="sng" dirty="0" smtClean="0"/>
              <a:t>Project Name</a:t>
            </a:r>
            <a:r>
              <a:rPr lang="en-US" b="1" dirty="0" smtClean="0"/>
              <a:t>: Give your Project a Name.  Can be anything that defines the project.  </a:t>
            </a:r>
          </a:p>
          <a:p>
            <a:endParaRPr lang="en-US" b="1" dirty="0"/>
          </a:p>
          <a:p>
            <a:r>
              <a:rPr lang="en-US" b="1" u="sng" dirty="0" smtClean="0"/>
              <a:t>City of Tacoma Permit Number (s) Associated with Project</a:t>
            </a:r>
            <a:r>
              <a:rPr lang="en-US" b="1" dirty="0" smtClean="0"/>
              <a:t>:  The SDEV and/or WO associated with project. </a:t>
            </a:r>
            <a:endParaRPr lang="en-US" b="1" dirty="0">
              <a:solidFill>
                <a:srgbClr val="FF0000"/>
              </a:solidFill>
            </a:endParaRPr>
          </a:p>
          <a:p>
            <a:endParaRPr lang="en-US" b="1" u="sng" dirty="0" smtClean="0"/>
          </a:p>
          <a:p>
            <a:r>
              <a:rPr lang="en-US" b="1" u="sng" dirty="0" smtClean="0"/>
              <a:t>Project Address</a:t>
            </a:r>
            <a:r>
              <a:rPr lang="en-US" b="1" dirty="0" smtClean="0"/>
              <a:t>: Current Address(</a:t>
            </a:r>
            <a:r>
              <a:rPr lang="en-US" b="1" dirty="0" err="1" smtClean="0"/>
              <a:t>es</a:t>
            </a:r>
            <a:r>
              <a:rPr lang="en-US" b="1" dirty="0" smtClean="0"/>
              <a:t>) where development will occur.  If road only provide approximate location (ex. North 7</a:t>
            </a:r>
            <a:r>
              <a:rPr lang="en-US" b="1" baseline="30000" dirty="0" smtClean="0"/>
              <a:t>th</a:t>
            </a:r>
            <a:r>
              <a:rPr lang="en-US" b="1" dirty="0" smtClean="0"/>
              <a:t> Between Cedar and Apple Street).</a:t>
            </a:r>
          </a:p>
          <a:p>
            <a:endParaRPr lang="en-US" b="1" dirty="0">
              <a:solidFill>
                <a:srgbClr val="FF0000"/>
              </a:solidFill>
            </a:endParaRPr>
          </a:p>
          <a:p>
            <a:r>
              <a:rPr lang="en-US" b="1" u="sng" dirty="0" smtClean="0"/>
              <a:t>Parcel Number(s)</a:t>
            </a:r>
            <a:r>
              <a:rPr lang="en-US" b="1" dirty="0" smtClean="0"/>
              <a:t>: </a:t>
            </a:r>
            <a:r>
              <a:rPr lang="en-US" b="1" i="1" baseline="30000" dirty="0">
                <a:solidFill>
                  <a:schemeClr val="accent1"/>
                </a:solidFill>
              </a:rPr>
              <a:t>(map example)</a:t>
            </a:r>
          </a:p>
          <a:p>
            <a:endParaRPr lang="en-US" b="1" dirty="0">
              <a:solidFill>
                <a:srgbClr val="FF0000"/>
              </a:solidFill>
            </a:endParaRPr>
          </a:p>
          <a:p>
            <a:r>
              <a:rPr lang="en-US" b="1" u="sng" dirty="0" smtClean="0"/>
              <a:t>Stormwater Site Plan Prepared By</a:t>
            </a:r>
            <a:r>
              <a:rPr lang="en-US" b="1" dirty="0" smtClean="0"/>
              <a:t>: Whoever actually prepared document.  This is the person we will call/email with questions – main SSP contact.</a:t>
            </a:r>
          </a:p>
          <a:p>
            <a:endParaRPr lang="en-US" b="1" dirty="0"/>
          </a:p>
          <a:p>
            <a:r>
              <a:rPr lang="en-US" b="1" u="sng" dirty="0" smtClean="0"/>
              <a:t>Date Prepared</a:t>
            </a:r>
            <a:r>
              <a:rPr lang="en-US" b="1" dirty="0" smtClean="0"/>
              <a:t>: For Version Control</a:t>
            </a:r>
          </a:p>
          <a:p>
            <a:endParaRPr lang="en-US" b="1" dirty="0"/>
          </a:p>
          <a:p>
            <a:r>
              <a:rPr lang="en-US" b="1" u="sng" dirty="0" smtClean="0"/>
              <a:t>P.E. Stamp and Certification</a:t>
            </a:r>
            <a:r>
              <a:rPr lang="en-US" b="1" dirty="0" smtClean="0"/>
              <a:t>: If SSP requires engineering calculations it must be </a:t>
            </a:r>
            <a:r>
              <a:rPr lang="en-US" b="1" u="sng" dirty="0" smtClean="0"/>
              <a:t>stamped</a:t>
            </a:r>
            <a:r>
              <a:rPr lang="en-US" b="1" dirty="0" smtClean="0"/>
              <a:t>.  Typically not required for smaller projects.</a:t>
            </a:r>
          </a:p>
          <a:p>
            <a:endParaRPr lang="en-US" dirty="0">
              <a:solidFill>
                <a:srgbClr val="FF0000"/>
              </a:solidFill>
            </a:endParaRPr>
          </a:p>
          <a:p>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304800" y="838200"/>
            <a:ext cx="4141758" cy="5257800"/>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Title Page</a:t>
            </a:r>
            <a:endParaRPr lang="en-US" dirty="0"/>
          </a:p>
        </p:txBody>
      </p:sp>
    </p:spTree>
    <p:extLst>
      <p:ext uri="{BB962C8B-B14F-4D97-AF65-F5344CB8AC3E}">
        <p14:creationId xmlns:p14="http://schemas.microsoft.com/office/powerpoint/2010/main" val="363063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How To</a:t>
            </a:r>
            <a:endParaRPr lang="en-US" dirty="0"/>
          </a:p>
        </p:txBody>
      </p:sp>
      <p:pic>
        <p:nvPicPr>
          <p:cNvPr id="5" name="Content Placeholder 4"/>
          <p:cNvPicPr>
            <a:picLocks noGrp="1" noChangeAspect="1"/>
          </p:cNvPicPr>
          <p:nvPr>
            <p:ph idx="1"/>
          </p:nvPr>
        </p:nvPicPr>
        <p:blipFill>
          <a:blip r:embed="rId2"/>
          <a:stretch>
            <a:fillRect/>
          </a:stretch>
        </p:blipFill>
        <p:spPr>
          <a:xfrm>
            <a:off x="113504" y="2667001"/>
            <a:ext cx="8573296" cy="2300152"/>
          </a:xfrm>
          <a:prstGeom prst="rect">
            <a:avLst/>
          </a:prstGeom>
        </p:spPr>
      </p:pic>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General</a:t>
            </a:r>
            <a:endParaRPr lang="en-US" dirty="0"/>
          </a:p>
        </p:txBody>
      </p:sp>
    </p:spTree>
    <p:extLst>
      <p:ext uri="{BB962C8B-B14F-4D97-AF65-F5344CB8AC3E}">
        <p14:creationId xmlns:p14="http://schemas.microsoft.com/office/powerpoint/2010/main" val="770536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Project Information</a:t>
            </a:r>
            <a:endParaRPr lang="en-US" dirty="0"/>
          </a:p>
        </p:txBody>
      </p:sp>
      <p:sp>
        <p:nvSpPr>
          <p:cNvPr id="3" name="Content Placeholder 2"/>
          <p:cNvSpPr>
            <a:spLocks noGrp="1"/>
          </p:cNvSpPr>
          <p:nvPr>
            <p:ph sz="half" idx="2"/>
          </p:nvPr>
        </p:nvSpPr>
        <p:spPr>
          <a:xfrm>
            <a:off x="4648200" y="1295400"/>
            <a:ext cx="4191000" cy="5105400"/>
          </a:xfrm>
        </p:spPr>
        <p:txBody>
          <a:bodyPr>
            <a:normAutofit/>
          </a:bodyPr>
          <a:lstStyle/>
          <a:p>
            <a:r>
              <a:rPr lang="en-US" sz="1600" b="1" u="sng" dirty="0" smtClean="0">
                <a:solidFill>
                  <a:schemeClr val="tx1"/>
                </a:solidFill>
              </a:rPr>
              <a:t>Property Owner</a:t>
            </a:r>
            <a:r>
              <a:rPr lang="en-US" sz="1600" b="1" dirty="0" smtClean="0">
                <a:solidFill>
                  <a:schemeClr val="tx1"/>
                </a:solidFill>
              </a:rPr>
              <a:t> – Who Will Own the Parcel of Land.</a:t>
            </a:r>
          </a:p>
          <a:p>
            <a:r>
              <a:rPr lang="en-US" sz="1600" b="1" u="sng" dirty="0" smtClean="0">
                <a:solidFill>
                  <a:schemeClr val="tx1"/>
                </a:solidFill>
              </a:rPr>
              <a:t>Applicant</a:t>
            </a:r>
            <a:r>
              <a:rPr lang="en-US" sz="1600" b="1" dirty="0" smtClean="0">
                <a:solidFill>
                  <a:schemeClr val="tx1"/>
                </a:solidFill>
              </a:rPr>
              <a:t> – Sometimes not the owner, could be consultant or engineer</a:t>
            </a:r>
          </a:p>
          <a:p>
            <a:r>
              <a:rPr lang="en-US" sz="1600" b="1" u="sng" dirty="0" smtClean="0">
                <a:solidFill>
                  <a:schemeClr val="tx1"/>
                </a:solidFill>
              </a:rPr>
              <a:t>Associated City of Tacoma Permits</a:t>
            </a:r>
            <a:endParaRPr lang="en-US" sz="1600" b="1" dirty="0" smtClean="0">
              <a:solidFill>
                <a:schemeClr val="tx1"/>
              </a:solidFill>
            </a:endParaRPr>
          </a:p>
          <a:p>
            <a:r>
              <a:rPr lang="en-US" sz="1600" b="1" u="sng" dirty="0" smtClean="0">
                <a:solidFill>
                  <a:schemeClr val="tx1"/>
                </a:solidFill>
              </a:rPr>
              <a:t>Other Federal, State, Local Associated Permit Types – </a:t>
            </a:r>
            <a:r>
              <a:rPr lang="en-US" sz="1600" b="1" u="sng" dirty="0">
                <a:solidFill>
                  <a:schemeClr val="tx1"/>
                </a:solidFill>
              </a:rPr>
              <a:t>environmental related </a:t>
            </a:r>
            <a:r>
              <a:rPr lang="en-US" sz="1600" b="1" u="sng" dirty="0" smtClean="0">
                <a:solidFill>
                  <a:schemeClr val="tx1"/>
                </a:solidFill>
              </a:rPr>
              <a:t>permits</a:t>
            </a:r>
            <a:r>
              <a:rPr lang="en-US" sz="1600" b="1" dirty="0" smtClean="0">
                <a:solidFill>
                  <a:schemeClr val="tx1"/>
                </a:solidFill>
              </a:rPr>
              <a:t>: </a:t>
            </a:r>
            <a:r>
              <a:rPr lang="en-US" sz="1600" b="1" dirty="0">
                <a:solidFill>
                  <a:schemeClr val="tx1"/>
                </a:solidFill>
                <a:hlinkClick r:id="rId2"/>
              </a:rPr>
              <a:t>https://</a:t>
            </a:r>
            <a:r>
              <a:rPr lang="en-US" sz="1600" b="1" dirty="0" smtClean="0">
                <a:solidFill>
                  <a:schemeClr val="tx1"/>
                </a:solidFill>
                <a:hlinkClick r:id="rId2"/>
              </a:rPr>
              <a:t>ecology.wa.gov/Regulations-Permits/Permits-certifications/Overview-of-permitting</a:t>
            </a:r>
            <a:r>
              <a:rPr lang="en-US" sz="1600" b="1" dirty="0">
                <a:solidFill>
                  <a:schemeClr val="tx1"/>
                </a:solidFill>
              </a:rPr>
              <a:t> and </a:t>
            </a:r>
            <a:r>
              <a:rPr lang="en-US" sz="1600" b="1" dirty="0">
                <a:solidFill>
                  <a:schemeClr val="tx1"/>
                </a:solidFill>
                <a:hlinkClick r:id="rId3"/>
              </a:rPr>
              <a:t>https://www.oria.wa.gov/site/alias__</a:t>
            </a:r>
            <a:r>
              <a:rPr lang="en-US" sz="1600" b="1" dirty="0" smtClean="0">
                <a:solidFill>
                  <a:schemeClr val="tx1"/>
                </a:solidFill>
                <a:hlinkClick r:id="rId3"/>
              </a:rPr>
              <a:t>oria/permitting_our_permitting_services/347/our_permitting_services.aspx</a:t>
            </a:r>
            <a:r>
              <a:rPr lang="en-US" sz="1600" b="1" dirty="0" smtClean="0">
                <a:solidFill>
                  <a:schemeClr val="tx1"/>
                </a:solidFill>
              </a:rPr>
              <a:t> .  Think Industrial Stormwater General Permit, Construction Stormwater General Permit, etc.</a:t>
            </a:r>
          </a:p>
          <a:p>
            <a:r>
              <a:rPr lang="en-US" sz="1600" b="1" u="sng" dirty="0" smtClean="0">
                <a:solidFill>
                  <a:schemeClr val="tx1"/>
                </a:solidFill>
              </a:rPr>
              <a:t>Vesting</a:t>
            </a:r>
            <a:r>
              <a:rPr lang="en-US" sz="1600" b="1" dirty="0" smtClean="0">
                <a:solidFill>
                  <a:schemeClr val="tx1"/>
                </a:solidFill>
              </a:rPr>
              <a:t>: Pull Down Menu</a:t>
            </a:r>
            <a:endParaRPr lang="en-US" sz="1600" b="1" dirty="0">
              <a:solidFill>
                <a:schemeClr val="tx1"/>
              </a:solidFill>
            </a:endParaRPr>
          </a:p>
        </p:txBody>
      </p:sp>
      <p:pic>
        <p:nvPicPr>
          <p:cNvPr id="5" name="Content Placeholder 4"/>
          <p:cNvPicPr>
            <a:picLocks noGrp="1" noChangeAspect="1"/>
          </p:cNvPicPr>
          <p:nvPr>
            <p:ph sz="quarter" idx="13"/>
          </p:nvPr>
        </p:nvPicPr>
        <p:blipFill>
          <a:blip r:embed="rId4"/>
          <a:stretch>
            <a:fillRect/>
          </a:stretch>
        </p:blipFill>
        <p:spPr>
          <a:xfrm>
            <a:off x="228601" y="1447800"/>
            <a:ext cx="4114799" cy="4667534"/>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Project Information</a:t>
            </a:r>
            <a:endParaRPr lang="en-US" dirty="0"/>
          </a:p>
        </p:txBody>
      </p:sp>
    </p:spTree>
    <p:extLst>
      <p:ext uri="{BB962C8B-B14F-4D97-AF65-F5344CB8AC3E}">
        <p14:creationId xmlns:p14="http://schemas.microsoft.com/office/powerpoint/2010/main" val="2618510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Vesting</a:t>
            </a:r>
            <a:endParaRPr lang="en-US" dirty="0"/>
          </a:p>
        </p:txBody>
      </p:sp>
      <p:sp>
        <p:nvSpPr>
          <p:cNvPr id="3" name="Content Placeholder 2"/>
          <p:cNvSpPr>
            <a:spLocks noGrp="1"/>
          </p:cNvSpPr>
          <p:nvPr>
            <p:ph sz="half" idx="2"/>
          </p:nvPr>
        </p:nvSpPr>
        <p:spPr>
          <a:xfrm>
            <a:off x="4648200" y="1295400"/>
            <a:ext cx="4038600" cy="5029200"/>
          </a:xfrm>
        </p:spPr>
        <p:txBody>
          <a:bodyPr>
            <a:normAutofit fontScale="92500" lnSpcReduction="10000"/>
          </a:bodyPr>
          <a:lstStyle/>
          <a:p>
            <a:r>
              <a:rPr lang="en-US" sz="2000" b="1" dirty="0">
                <a:solidFill>
                  <a:schemeClr val="tx1"/>
                </a:solidFill>
              </a:rPr>
              <a:t>2021 SWMM applies to all </a:t>
            </a:r>
            <a:r>
              <a:rPr lang="en-US" sz="2000" b="1" u="sng" dirty="0">
                <a:solidFill>
                  <a:schemeClr val="tx1"/>
                </a:solidFill>
              </a:rPr>
              <a:t>complete</a:t>
            </a:r>
            <a:r>
              <a:rPr lang="en-US" sz="2000" b="1" dirty="0">
                <a:solidFill>
                  <a:schemeClr val="tx1"/>
                </a:solidFill>
              </a:rPr>
              <a:t> applications submitted on or after July 1, 2021</a:t>
            </a:r>
          </a:p>
          <a:p>
            <a:pPr lvl="1"/>
            <a:r>
              <a:rPr lang="en-US" sz="1400" dirty="0">
                <a:solidFill>
                  <a:schemeClr val="tx1"/>
                </a:solidFill>
              </a:rPr>
              <a:t>Complete application includes all plans and relevant documents necessary for the project such as:</a:t>
            </a:r>
          </a:p>
          <a:p>
            <a:pPr lvl="2"/>
            <a:r>
              <a:rPr lang="en-US" sz="1400" dirty="0" smtClean="0">
                <a:solidFill>
                  <a:schemeClr val="tx1"/>
                </a:solidFill>
              </a:rPr>
              <a:t>Site Plan</a:t>
            </a:r>
            <a:endParaRPr lang="en-US" sz="1400" dirty="0">
              <a:solidFill>
                <a:schemeClr val="tx1"/>
              </a:solidFill>
            </a:endParaRPr>
          </a:p>
          <a:p>
            <a:pPr lvl="2"/>
            <a:r>
              <a:rPr lang="en-US" sz="1400" dirty="0">
                <a:solidFill>
                  <a:schemeClr val="tx1"/>
                </a:solidFill>
              </a:rPr>
              <a:t>SSP – including soils report</a:t>
            </a:r>
          </a:p>
          <a:p>
            <a:pPr lvl="2"/>
            <a:r>
              <a:rPr lang="en-US" sz="1400" dirty="0">
                <a:solidFill>
                  <a:schemeClr val="tx1"/>
                </a:solidFill>
              </a:rPr>
              <a:t>CSWPPP</a:t>
            </a:r>
          </a:p>
          <a:p>
            <a:pPr lvl="2"/>
            <a:r>
              <a:rPr lang="en-US" sz="1400" dirty="0">
                <a:solidFill>
                  <a:schemeClr val="tx1"/>
                </a:solidFill>
              </a:rPr>
              <a:t>O&amp;M Manual</a:t>
            </a:r>
          </a:p>
          <a:p>
            <a:pPr lvl="2"/>
            <a:r>
              <a:rPr lang="en-US" sz="1400" dirty="0">
                <a:solidFill>
                  <a:schemeClr val="tx1"/>
                </a:solidFill>
              </a:rPr>
              <a:t>Landscape Plans</a:t>
            </a:r>
          </a:p>
          <a:p>
            <a:r>
              <a:rPr lang="en-US" sz="2000" b="1" dirty="0">
                <a:solidFill>
                  <a:schemeClr val="tx1"/>
                </a:solidFill>
              </a:rPr>
              <a:t>Predevelopment Applications (PREs) do not vest a project</a:t>
            </a:r>
          </a:p>
          <a:p>
            <a:r>
              <a:rPr lang="en-US" sz="2000" b="1" dirty="0">
                <a:solidFill>
                  <a:schemeClr val="tx1"/>
                </a:solidFill>
              </a:rPr>
              <a:t>Land Use actions </a:t>
            </a:r>
            <a:r>
              <a:rPr lang="en-US" sz="2000" b="1" u="sng" dirty="0">
                <a:solidFill>
                  <a:schemeClr val="tx1"/>
                </a:solidFill>
              </a:rPr>
              <a:t>do not </a:t>
            </a:r>
            <a:r>
              <a:rPr lang="en-US" sz="2000" b="1" dirty="0">
                <a:solidFill>
                  <a:schemeClr val="tx1"/>
                </a:solidFill>
              </a:rPr>
              <a:t>necessarily vest a project</a:t>
            </a:r>
          </a:p>
          <a:p>
            <a:pPr lvl="1"/>
            <a:r>
              <a:rPr lang="en-US" sz="1400" dirty="0">
                <a:solidFill>
                  <a:schemeClr val="tx1"/>
                </a:solidFill>
              </a:rPr>
              <a:t>A Plat or Short Plat vests a project to a SWMM edition only when the application included all relevant documents necessary for the project (see above)</a:t>
            </a:r>
          </a:p>
        </p:txBody>
      </p:sp>
      <p:pic>
        <p:nvPicPr>
          <p:cNvPr id="5" name="Content Placeholder 4"/>
          <p:cNvPicPr>
            <a:picLocks noGrp="1" noChangeAspect="1"/>
          </p:cNvPicPr>
          <p:nvPr>
            <p:ph sz="quarter" idx="13"/>
          </p:nvPr>
        </p:nvPicPr>
        <p:blipFill>
          <a:blip r:embed="rId2"/>
          <a:stretch>
            <a:fillRect/>
          </a:stretch>
        </p:blipFill>
        <p:spPr>
          <a:xfrm>
            <a:off x="365125" y="2550646"/>
            <a:ext cx="4041775" cy="2625070"/>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Project Information</a:t>
            </a:r>
            <a:endParaRPr lang="en-US" dirty="0"/>
          </a:p>
        </p:txBody>
      </p:sp>
    </p:spTree>
    <p:extLst>
      <p:ext uri="{BB962C8B-B14F-4D97-AF65-F5344CB8AC3E}">
        <p14:creationId xmlns:p14="http://schemas.microsoft.com/office/powerpoint/2010/main" val="1640493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Project Overview</a:t>
            </a:r>
            <a:endParaRPr lang="en-US" dirty="0"/>
          </a:p>
        </p:txBody>
      </p:sp>
      <p:sp>
        <p:nvSpPr>
          <p:cNvPr id="3" name="Content Placeholder 2"/>
          <p:cNvSpPr>
            <a:spLocks noGrp="1"/>
          </p:cNvSpPr>
          <p:nvPr>
            <p:ph sz="half" idx="2"/>
          </p:nvPr>
        </p:nvSpPr>
        <p:spPr>
          <a:xfrm>
            <a:off x="599080" y="3429000"/>
            <a:ext cx="8087720" cy="2697163"/>
          </a:xfrm>
        </p:spPr>
        <p:txBody>
          <a:bodyPr>
            <a:normAutofit fontScale="85000" lnSpcReduction="10000"/>
          </a:bodyPr>
          <a:lstStyle/>
          <a:p>
            <a:r>
              <a:rPr lang="en-US" dirty="0" smtClean="0">
                <a:solidFill>
                  <a:schemeClr val="tx1"/>
                </a:solidFill>
              </a:rPr>
              <a:t>Brief description of what the project is as a whole.  There is no max but 2-5 sentences should suffice.</a:t>
            </a:r>
          </a:p>
          <a:p>
            <a:r>
              <a:rPr lang="en-US" dirty="0" smtClean="0">
                <a:solidFill>
                  <a:schemeClr val="tx1"/>
                </a:solidFill>
              </a:rPr>
              <a:t>Why?: Helpful for general overview.  Helpful when SSP is used many years from now to see what </a:t>
            </a:r>
            <a:r>
              <a:rPr lang="en-US" dirty="0" err="1" smtClean="0">
                <a:solidFill>
                  <a:schemeClr val="tx1"/>
                </a:solidFill>
              </a:rPr>
              <a:t>SSP</a:t>
            </a:r>
            <a:r>
              <a:rPr lang="en-US" dirty="0" smtClean="0">
                <a:solidFill>
                  <a:schemeClr val="tx1"/>
                </a:solidFill>
              </a:rPr>
              <a:t> contains (if there are many associated with the site)</a:t>
            </a:r>
          </a:p>
          <a:p>
            <a:r>
              <a:rPr lang="en-US" dirty="0" smtClean="0">
                <a:solidFill>
                  <a:schemeClr val="tx1"/>
                </a:solidFill>
              </a:rPr>
              <a:t>Do not include square footage values or any specifics that might be present in other parts of the SSP</a:t>
            </a:r>
            <a:r>
              <a:rPr lang="en-US" b="1" dirty="0" smtClean="0">
                <a:solidFill>
                  <a:schemeClr val="tx1"/>
                </a:solidFill>
              </a:rPr>
              <a:t>.  Common Mistake</a:t>
            </a:r>
            <a:r>
              <a:rPr lang="en-US" dirty="0" smtClean="0">
                <a:solidFill>
                  <a:schemeClr val="tx1"/>
                </a:solidFill>
              </a:rPr>
              <a:t>: values used to determine Minimum Requirements are located throughout the SSP and are different in the various sections.  </a:t>
            </a:r>
          </a:p>
          <a:p>
            <a:endParaRPr lang="en-US" dirty="0"/>
          </a:p>
        </p:txBody>
      </p:sp>
      <p:pic>
        <p:nvPicPr>
          <p:cNvPr id="5" name="Content Placeholder 4"/>
          <p:cNvPicPr>
            <a:picLocks noGrp="1" noChangeAspect="1"/>
          </p:cNvPicPr>
          <p:nvPr>
            <p:ph sz="quarter" idx="13"/>
          </p:nvPr>
        </p:nvPicPr>
        <p:blipFill>
          <a:blip r:embed="rId2"/>
          <a:stretch>
            <a:fillRect/>
          </a:stretch>
        </p:blipFill>
        <p:spPr>
          <a:xfrm>
            <a:off x="599080" y="914400"/>
            <a:ext cx="7591030" cy="2438400"/>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Project Overview</a:t>
            </a:r>
            <a:endParaRPr lang="en-US" dirty="0"/>
          </a:p>
        </p:txBody>
      </p:sp>
    </p:spTree>
    <p:extLst>
      <p:ext uri="{BB962C8B-B14F-4D97-AF65-F5344CB8AC3E}">
        <p14:creationId xmlns:p14="http://schemas.microsoft.com/office/powerpoint/2010/main" val="717570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pic>
        <p:nvPicPr>
          <p:cNvPr id="5" name="Content Placeholder 4"/>
          <p:cNvPicPr>
            <a:picLocks noGrp="1" noChangeAspect="1"/>
          </p:cNvPicPr>
          <p:nvPr>
            <p:ph idx="1"/>
          </p:nvPr>
        </p:nvPicPr>
        <p:blipFill>
          <a:blip r:embed="rId2"/>
          <a:stretch>
            <a:fillRect/>
          </a:stretch>
        </p:blipFill>
        <p:spPr>
          <a:xfrm>
            <a:off x="690562" y="2691606"/>
            <a:ext cx="7762875" cy="2343150"/>
          </a:xfrm>
          <a:prstGeom prst="rect">
            <a:avLst/>
          </a:prstGeom>
        </p:spPr>
      </p:pic>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Project Overview</a:t>
            </a:r>
            <a:endParaRPr lang="en-US" dirty="0"/>
          </a:p>
        </p:txBody>
      </p:sp>
    </p:spTree>
    <p:extLst>
      <p:ext uri="{BB962C8B-B14F-4D97-AF65-F5344CB8AC3E}">
        <p14:creationId xmlns:p14="http://schemas.microsoft.com/office/powerpoint/2010/main" val="1676301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Existing Project Site Conditions</a:t>
            </a:r>
            <a:endParaRPr lang="en-US" sz="4400" dirty="0"/>
          </a:p>
        </p:txBody>
      </p:sp>
      <p:pic>
        <p:nvPicPr>
          <p:cNvPr id="6" name="Picture 5"/>
          <p:cNvPicPr>
            <a:picLocks noChangeAspect="1"/>
          </p:cNvPicPr>
          <p:nvPr/>
        </p:nvPicPr>
        <p:blipFill>
          <a:blip r:embed="rId2"/>
          <a:stretch>
            <a:fillRect/>
          </a:stretch>
        </p:blipFill>
        <p:spPr>
          <a:xfrm>
            <a:off x="711828" y="1752600"/>
            <a:ext cx="7988410" cy="3600450"/>
          </a:xfrm>
          <a:prstGeom prst="rect">
            <a:avLst/>
          </a:prstGeom>
        </p:spPr>
      </p:pic>
      <p:sp>
        <p:nvSpPr>
          <p:cNvPr id="7"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2392166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dirty="0" smtClean="0"/>
              <a:t>Existing Project Site Conditions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741224968"/>
              </p:ext>
            </p:extLst>
          </p:nvPr>
        </p:nvGraphicFramePr>
        <p:xfrm>
          <a:off x="1219200" y="1066800"/>
          <a:ext cx="6858000" cy="5181597"/>
        </p:xfrm>
        <a:graphic>
          <a:graphicData uri="http://schemas.openxmlformats.org/drawingml/2006/table">
            <a:tbl>
              <a:tblPr firstRow="1" firstCol="1" bandRow="1">
                <a:tableStyleId>{5C22544A-7EE6-4342-B048-85BDC9FD1C3A}</a:tableStyleId>
              </a:tblPr>
              <a:tblGrid>
                <a:gridCol w="5470122">
                  <a:extLst>
                    <a:ext uri="{9D8B030D-6E8A-4147-A177-3AD203B41FA5}">
                      <a16:colId xmlns:a16="http://schemas.microsoft.com/office/drawing/2014/main" val="3664297892"/>
                    </a:ext>
                  </a:extLst>
                </a:gridCol>
                <a:gridCol w="1387878">
                  <a:extLst>
                    <a:ext uri="{9D8B030D-6E8A-4147-A177-3AD203B41FA5}">
                      <a16:colId xmlns:a16="http://schemas.microsoft.com/office/drawing/2014/main" val="1422337783"/>
                    </a:ext>
                  </a:extLst>
                </a:gridCol>
              </a:tblGrid>
              <a:tr h="362874">
                <a:tc>
                  <a:txBody>
                    <a:bodyPr/>
                    <a:lstStyle/>
                    <a:p>
                      <a:pPr marL="0" marR="0">
                        <a:lnSpc>
                          <a:spcPct val="107000"/>
                        </a:lnSpc>
                        <a:spcBef>
                          <a:spcPts val="0"/>
                        </a:spcBef>
                        <a:spcAft>
                          <a:spcPts val="0"/>
                        </a:spcAft>
                      </a:pPr>
                      <a:r>
                        <a:rPr lang="en-US" sz="1100">
                          <a:effectLst/>
                        </a:rPr>
                        <a:t>Questions</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Answer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8647277"/>
                  </a:ext>
                </a:extLst>
              </a:tr>
              <a:tr h="688389">
                <a:tc>
                  <a:txBody>
                    <a:bodyPr/>
                    <a:lstStyle/>
                    <a:p>
                      <a:pPr marL="0" marR="0">
                        <a:lnSpc>
                          <a:spcPct val="107000"/>
                        </a:lnSpc>
                        <a:spcBef>
                          <a:spcPts val="0"/>
                        </a:spcBef>
                        <a:spcAft>
                          <a:spcPts val="0"/>
                        </a:spcAft>
                      </a:pPr>
                      <a:r>
                        <a:rPr lang="en-US" sz="1100" dirty="0">
                          <a:effectLst/>
                        </a:rPr>
                        <a:t>Are groundwater protection areas located on the project site or within 500 feet of the project site?</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7136637"/>
                  </a:ext>
                </a:extLst>
              </a:tr>
              <a:tr h="688389">
                <a:tc>
                  <a:txBody>
                    <a:bodyPr/>
                    <a:lstStyle/>
                    <a:p>
                      <a:pPr marL="0" marR="0">
                        <a:lnSpc>
                          <a:spcPct val="107000"/>
                        </a:lnSpc>
                        <a:spcBef>
                          <a:spcPts val="0"/>
                        </a:spcBef>
                        <a:spcAft>
                          <a:spcPts val="0"/>
                        </a:spcAft>
                      </a:pPr>
                      <a:r>
                        <a:rPr lang="en-US" sz="1100">
                          <a:effectLst/>
                        </a:rPr>
                        <a:t>Are wetlands and/or their buffers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9659786"/>
                  </a:ext>
                </a:extLst>
              </a:tr>
              <a:tr h="688389">
                <a:tc>
                  <a:txBody>
                    <a:bodyPr/>
                    <a:lstStyle/>
                    <a:p>
                      <a:pPr marL="0" marR="0">
                        <a:lnSpc>
                          <a:spcPct val="107000"/>
                        </a:lnSpc>
                        <a:spcBef>
                          <a:spcPts val="0"/>
                        </a:spcBef>
                        <a:spcAft>
                          <a:spcPts val="0"/>
                        </a:spcAft>
                      </a:pPr>
                      <a:r>
                        <a:rPr lang="en-US" sz="1100">
                          <a:effectLst/>
                        </a:rPr>
                        <a:t>Are steep slopes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9292626"/>
                  </a:ext>
                </a:extLst>
              </a:tr>
              <a:tr h="688389">
                <a:tc>
                  <a:txBody>
                    <a:bodyPr/>
                    <a:lstStyle/>
                    <a:p>
                      <a:pPr marL="0" marR="0">
                        <a:lnSpc>
                          <a:spcPct val="107000"/>
                        </a:lnSpc>
                        <a:spcBef>
                          <a:spcPts val="0"/>
                        </a:spcBef>
                        <a:spcAft>
                          <a:spcPts val="0"/>
                        </a:spcAft>
                      </a:pPr>
                      <a:r>
                        <a:rPr lang="en-US" sz="1100">
                          <a:effectLst/>
                        </a:rPr>
                        <a:t>Are floodplains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0444850"/>
                  </a:ext>
                </a:extLst>
              </a:tr>
              <a:tr h="688389">
                <a:tc>
                  <a:txBody>
                    <a:bodyPr/>
                    <a:lstStyle/>
                    <a:p>
                      <a:pPr marL="0" marR="0">
                        <a:lnSpc>
                          <a:spcPct val="107000"/>
                        </a:lnSpc>
                        <a:spcBef>
                          <a:spcPts val="0"/>
                        </a:spcBef>
                        <a:spcAft>
                          <a:spcPts val="0"/>
                        </a:spcAft>
                      </a:pPr>
                      <a:r>
                        <a:rPr lang="en-US" sz="1100">
                          <a:effectLst/>
                        </a:rPr>
                        <a:t>Are streams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1652624"/>
                  </a:ext>
                </a:extLst>
              </a:tr>
              <a:tr h="688389">
                <a:tc>
                  <a:txBody>
                    <a:bodyPr/>
                    <a:lstStyle/>
                    <a:p>
                      <a:pPr marL="0" marR="0">
                        <a:lnSpc>
                          <a:spcPct val="107000"/>
                        </a:lnSpc>
                        <a:spcBef>
                          <a:spcPts val="0"/>
                        </a:spcBef>
                        <a:spcAft>
                          <a:spcPts val="0"/>
                        </a:spcAft>
                      </a:pPr>
                      <a:r>
                        <a:rPr lang="en-US" sz="1100">
                          <a:effectLst/>
                        </a:rPr>
                        <a:t>Are creeks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7720985"/>
                  </a:ext>
                </a:extLst>
              </a:tr>
              <a:tr h="688389">
                <a:tc>
                  <a:txBody>
                    <a:bodyPr/>
                    <a:lstStyle/>
                    <a:p>
                      <a:pPr marL="0" marR="0">
                        <a:lnSpc>
                          <a:spcPct val="107000"/>
                        </a:lnSpc>
                        <a:spcBef>
                          <a:spcPts val="0"/>
                        </a:spcBef>
                        <a:spcAft>
                          <a:spcPts val="0"/>
                        </a:spcAft>
                      </a:pPr>
                      <a:r>
                        <a:rPr lang="en-US" sz="1100">
                          <a:effectLst/>
                        </a:rPr>
                        <a:t>Are ravines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☐Yes</a:t>
                      </a:r>
                    </a:p>
                    <a:p>
                      <a:pPr marL="0" marR="0">
                        <a:lnSpc>
                          <a:spcPct val="107000"/>
                        </a:lnSpc>
                        <a:spcBef>
                          <a:spcPts val="0"/>
                        </a:spcBef>
                        <a:spcAft>
                          <a:spcPts val="0"/>
                        </a:spcAft>
                      </a:pPr>
                      <a:r>
                        <a:rPr lang="en-US" sz="1100" dirty="0">
                          <a:effectLst/>
                        </a:rPr>
                        <a:t>☐No</a:t>
                      </a:r>
                    </a:p>
                    <a:p>
                      <a:pPr marL="0" marR="0">
                        <a:lnSpc>
                          <a:spcPct val="107000"/>
                        </a:lnSpc>
                        <a:spcBef>
                          <a:spcPts val="0"/>
                        </a:spcBef>
                        <a:spcAft>
                          <a:spcPts val="0"/>
                        </a:spcAft>
                      </a:pPr>
                      <a:r>
                        <a:rPr lang="en-US" sz="1100" dirty="0">
                          <a:effectLst/>
                        </a:rPr>
                        <a:t>☐Unknown</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5254253"/>
                  </a:ext>
                </a:extLst>
              </a:tr>
            </a:tbl>
          </a:graphicData>
        </a:graphic>
      </p:graphicFrame>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2359019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dirty="0" smtClean="0"/>
              <a:t>Existing Project Site Conditions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220403136"/>
              </p:ext>
            </p:extLst>
          </p:nvPr>
        </p:nvGraphicFramePr>
        <p:xfrm>
          <a:off x="1676401" y="762001"/>
          <a:ext cx="4190999" cy="4724400"/>
        </p:xfrm>
        <a:graphic>
          <a:graphicData uri="http://schemas.openxmlformats.org/drawingml/2006/table">
            <a:tbl>
              <a:tblPr firstRow="1" firstCol="1" bandRow="1">
                <a:tableStyleId>{5C22544A-7EE6-4342-B048-85BDC9FD1C3A}</a:tableStyleId>
              </a:tblPr>
              <a:tblGrid>
                <a:gridCol w="3342852">
                  <a:extLst>
                    <a:ext uri="{9D8B030D-6E8A-4147-A177-3AD203B41FA5}">
                      <a16:colId xmlns:a16="http://schemas.microsoft.com/office/drawing/2014/main" val="3468469124"/>
                    </a:ext>
                  </a:extLst>
                </a:gridCol>
                <a:gridCol w="848147">
                  <a:extLst>
                    <a:ext uri="{9D8B030D-6E8A-4147-A177-3AD203B41FA5}">
                      <a16:colId xmlns:a16="http://schemas.microsoft.com/office/drawing/2014/main" val="2627970517"/>
                    </a:ext>
                  </a:extLst>
                </a:gridCol>
              </a:tblGrid>
              <a:tr h="472440">
                <a:tc>
                  <a:txBody>
                    <a:bodyPr/>
                    <a:lstStyle/>
                    <a:p>
                      <a:pPr marL="0" marR="0">
                        <a:lnSpc>
                          <a:spcPct val="107000"/>
                        </a:lnSpc>
                        <a:spcBef>
                          <a:spcPts val="0"/>
                        </a:spcBef>
                        <a:spcAft>
                          <a:spcPts val="0"/>
                        </a:spcAft>
                      </a:pPr>
                      <a:r>
                        <a:rPr lang="en-US" sz="900">
                          <a:effectLst/>
                        </a:rPr>
                        <a:t>Are springs located on the project site or within 500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232998751"/>
                  </a:ext>
                </a:extLst>
              </a:tr>
              <a:tr h="472440">
                <a:tc>
                  <a:txBody>
                    <a:bodyPr/>
                    <a:lstStyle/>
                    <a:p>
                      <a:pPr marL="0" marR="0">
                        <a:lnSpc>
                          <a:spcPct val="107000"/>
                        </a:lnSpc>
                        <a:spcBef>
                          <a:spcPts val="0"/>
                        </a:spcBef>
                        <a:spcAft>
                          <a:spcPts val="0"/>
                        </a:spcAft>
                      </a:pPr>
                      <a:r>
                        <a:rPr lang="en-US" sz="900">
                          <a:effectLst/>
                        </a:rPr>
                        <a:t>Are any other sensitive areas or critical areas located on the project site or within 500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139391899"/>
                  </a:ext>
                </a:extLst>
              </a:tr>
              <a:tr h="472440">
                <a:tc>
                  <a:txBody>
                    <a:bodyPr/>
                    <a:lstStyle/>
                    <a:p>
                      <a:pPr marL="0" marR="0">
                        <a:lnSpc>
                          <a:spcPct val="107000"/>
                        </a:lnSpc>
                        <a:spcBef>
                          <a:spcPts val="0"/>
                        </a:spcBef>
                        <a:spcAft>
                          <a:spcPts val="0"/>
                        </a:spcAft>
                      </a:pPr>
                      <a:r>
                        <a:rPr lang="en-US" sz="900">
                          <a:effectLst/>
                        </a:rPr>
                        <a:t>Are any structures located on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2004603401"/>
                  </a:ext>
                </a:extLst>
              </a:tr>
              <a:tr h="472440">
                <a:tc>
                  <a:txBody>
                    <a:bodyPr/>
                    <a:lstStyle/>
                    <a:p>
                      <a:pPr marL="0" marR="0">
                        <a:lnSpc>
                          <a:spcPct val="107000"/>
                        </a:lnSpc>
                        <a:spcBef>
                          <a:spcPts val="0"/>
                        </a:spcBef>
                        <a:spcAft>
                          <a:spcPts val="0"/>
                        </a:spcAft>
                      </a:pPr>
                      <a:r>
                        <a:rPr lang="en-US" sz="900">
                          <a:effectLst/>
                        </a:rPr>
                        <a:t>Are any fuel tanks or other storage tanks (above or below-ground) located on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2500038962"/>
                  </a:ext>
                </a:extLst>
              </a:tr>
              <a:tr h="472440">
                <a:tc>
                  <a:txBody>
                    <a:bodyPr/>
                    <a:lstStyle/>
                    <a:p>
                      <a:pPr marL="0" marR="0">
                        <a:lnSpc>
                          <a:spcPct val="107000"/>
                        </a:lnSpc>
                        <a:spcBef>
                          <a:spcPts val="0"/>
                        </a:spcBef>
                        <a:spcAft>
                          <a:spcPts val="0"/>
                        </a:spcAft>
                      </a:pPr>
                      <a:r>
                        <a:rPr lang="en-US" sz="900">
                          <a:effectLst/>
                        </a:rPr>
                        <a:t>Are any groundwater wells located on the project site or within 100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244771427"/>
                  </a:ext>
                </a:extLst>
              </a:tr>
              <a:tr h="472440">
                <a:tc>
                  <a:txBody>
                    <a:bodyPr/>
                    <a:lstStyle/>
                    <a:p>
                      <a:pPr marL="0" marR="0">
                        <a:lnSpc>
                          <a:spcPct val="107000"/>
                        </a:lnSpc>
                        <a:spcBef>
                          <a:spcPts val="0"/>
                        </a:spcBef>
                        <a:spcAft>
                          <a:spcPts val="0"/>
                        </a:spcAft>
                      </a:pPr>
                      <a:r>
                        <a:rPr lang="en-US" sz="900">
                          <a:effectLst/>
                        </a:rPr>
                        <a:t>Are any septic systems located on the project site or within 100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3272446279"/>
                  </a:ext>
                </a:extLst>
              </a:tr>
              <a:tr h="472440">
                <a:tc>
                  <a:txBody>
                    <a:bodyPr/>
                    <a:lstStyle/>
                    <a:p>
                      <a:pPr marL="0" marR="0">
                        <a:lnSpc>
                          <a:spcPct val="107000"/>
                        </a:lnSpc>
                        <a:spcBef>
                          <a:spcPts val="0"/>
                        </a:spcBef>
                        <a:spcAft>
                          <a:spcPts val="0"/>
                        </a:spcAft>
                      </a:pPr>
                      <a:r>
                        <a:rPr lang="en-US" sz="900">
                          <a:effectLst/>
                        </a:rPr>
                        <a:t>Are any Superfund sites located on the project site or within 100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739415588"/>
                  </a:ext>
                </a:extLst>
              </a:tr>
              <a:tr h="472440">
                <a:tc>
                  <a:txBody>
                    <a:bodyPr/>
                    <a:lstStyle/>
                    <a:p>
                      <a:pPr marL="0" marR="0">
                        <a:lnSpc>
                          <a:spcPct val="107000"/>
                        </a:lnSpc>
                        <a:spcBef>
                          <a:spcPts val="0"/>
                        </a:spcBef>
                        <a:spcAft>
                          <a:spcPts val="0"/>
                        </a:spcAft>
                      </a:pPr>
                      <a:r>
                        <a:rPr lang="en-US" sz="900">
                          <a:effectLst/>
                        </a:rPr>
                        <a:t>Are any Flood Hazard Areas located on the project site or within 100 feet of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809874287"/>
                  </a:ext>
                </a:extLst>
              </a:tr>
              <a:tr h="472440">
                <a:tc>
                  <a:txBody>
                    <a:bodyPr/>
                    <a:lstStyle/>
                    <a:p>
                      <a:pPr marL="0" marR="0">
                        <a:lnSpc>
                          <a:spcPct val="107000"/>
                        </a:lnSpc>
                        <a:spcBef>
                          <a:spcPts val="0"/>
                        </a:spcBef>
                        <a:spcAft>
                          <a:spcPts val="0"/>
                        </a:spcAft>
                      </a:pPr>
                      <a:r>
                        <a:rPr lang="en-US" sz="900">
                          <a:effectLst/>
                        </a:rPr>
                        <a:t>Is the project located in the South Tacoma Groundwater Protection District?</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a:effectLst/>
                        </a:rPr>
                        <a:t>☐Yes</a:t>
                      </a:r>
                    </a:p>
                    <a:p>
                      <a:pPr marL="0" marR="0">
                        <a:lnSpc>
                          <a:spcPct val="107000"/>
                        </a:lnSpc>
                        <a:spcBef>
                          <a:spcPts val="0"/>
                        </a:spcBef>
                        <a:spcAft>
                          <a:spcPts val="0"/>
                        </a:spcAft>
                      </a:pPr>
                      <a:r>
                        <a:rPr lang="en-US" sz="900">
                          <a:effectLst/>
                        </a:rPr>
                        <a:t>☐No</a:t>
                      </a:r>
                    </a:p>
                    <a:p>
                      <a:pPr marL="0" marR="0">
                        <a:lnSpc>
                          <a:spcPct val="107000"/>
                        </a:lnSpc>
                        <a:spcBef>
                          <a:spcPts val="0"/>
                        </a:spcBef>
                        <a:spcAft>
                          <a:spcPts val="0"/>
                        </a:spcAft>
                      </a:pPr>
                      <a:r>
                        <a:rPr lang="en-US" sz="900">
                          <a:effectLst/>
                        </a:rPr>
                        <a:t>☐Unknown</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697349362"/>
                  </a:ext>
                </a:extLst>
              </a:tr>
              <a:tr h="472440">
                <a:tc>
                  <a:txBody>
                    <a:bodyPr/>
                    <a:lstStyle/>
                    <a:p>
                      <a:pPr marL="0" marR="0">
                        <a:lnSpc>
                          <a:spcPct val="107000"/>
                        </a:lnSpc>
                        <a:spcBef>
                          <a:spcPts val="0"/>
                        </a:spcBef>
                        <a:spcAft>
                          <a:spcPts val="0"/>
                        </a:spcAft>
                      </a:pPr>
                      <a:r>
                        <a:rPr lang="en-US" sz="900">
                          <a:effectLst/>
                        </a:rPr>
                        <a:t>Are any public or private easements located on the project site?</a:t>
                      </a:r>
                      <a:endParaRPr lang="en-US" sz="9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nchor="ctr"/>
                </a:tc>
                <a:tc>
                  <a:txBody>
                    <a:bodyPr/>
                    <a:lstStyle/>
                    <a:p>
                      <a:pPr marL="0" marR="0">
                        <a:lnSpc>
                          <a:spcPct val="107000"/>
                        </a:lnSpc>
                        <a:spcBef>
                          <a:spcPts val="0"/>
                        </a:spcBef>
                        <a:spcAft>
                          <a:spcPts val="0"/>
                        </a:spcAft>
                      </a:pPr>
                      <a:r>
                        <a:rPr lang="en-US" sz="900" dirty="0">
                          <a:effectLst/>
                        </a:rPr>
                        <a:t>☐Yes</a:t>
                      </a:r>
                    </a:p>
                    <a:p>
                      <a:pPr marL="0" marR="0">
                        <a:lnSpc>
                          <a:spcPct val="107000"/>
                        </a:lnSpc>
                        <a:spcBef>
                          <a:spcPts val="0"/>
                        </a:spcBef>
                        <a:spcAft>
                          <a:spcPts val="0"/>
                        </a:spcAft>
                      </a:pPr>
                      <a:r>
                        <a:rPr lang="en-US" sz="900" dirty="0">
                          <a:effectLst/>
                        </a:rPr>
                        <a:t>☐No</a:t>
                      </a:r>
                    </a:p>
                    <a:p>
                      <a:pPr marL="0" marR="0">
                        <a:lnSpc>
                          <a:spcPct val="107000"/>
                        </a:lnSpc>
                        <a:spcBef>
                          <a:spcPts val="0"/>
                        </a:spcBef>
                        <a:spcAft>
                          <a:spcPts val="0"/>
                        </a:spcAft>
                      </a:pPr>
                      <a:r>
                        <a:rPr lang="en-US" sz="900" dirty="0">
                          <a:effectLst/>
                        </a:rPr>
                        <a:t>☐Unknown</a:t>
                      </a:r>
                      <a:endParaRPr lang="en-US" sz="9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57676" marR="57676" marT="0" marB="0"/>
                </a:tc>
                <a:extLst>
                  <a:ext uri="{0D108BD9-81ED-4DB2-BD59-A6C34878D82A}">
                    <a16:rowId xmlns:a16="http://schemas.microsoft.com/office/drawing/2014/main" val="118105698"/>
                  </a:ext>
                </a:extLst>
              </a:tr>
            </a:tbl>
          </a:graphicData>
        </a:graphic>
      </p:graphicFrame>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4093705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3600" dirty="0" smtClean="0"/>
              <a:t>How to Answer Existing Project Site Conditions Questions</a:t>
            </a:r>
            <a:endParaRPr lang="en-US" sz="3600" dirty="0"/>
          </a:p>
        </p:txBody>
      </p:sp>
      <p:sp>
        <p:nvSpPr>
          <p:cNvPr id="3" name="Content Placeholder 2"/>
          <p:cNvSpPr>
            <a:spLocks noGrp="1"/>
          </p:cNvSpPr>
          <p:nvPr>
            <p:ph idx="1"/>
          </p:nvPr>
        </p:nvSpPr>
        <p:spPr>
          <a:xfrm>
            <a:off x="457200" y="1524000"/>
            <a:ext cx="8229600" cy="5105400"/>
          </a:xfrm>
        </p:spPr>
        <p:txBody>
          <a:bodyPr>
            <a:noAutofit/>
          </a:bodyPr>
          <a:lstStyle/>
          <a:p>
            <a:pPr lvl="0"/>
            <a:r>
              <a:rPr lang="en-US" sz="2800" b="1" dirty="0" smtClean="0">
                <a:solidFill>
                  <a:schemeClr val="tx1"/>
                </a:solidFill>
              </a:rPr>
              <a:t>Use </a:t>
            </a:r>
            <a:r>
              <a:rPr lang="en-US" sz="2800" b="1" dirty="0" err="1" smtClean="0">
                <a:solidFill>
                  <a:schemeClr val="tx1"/>
                </a:solidFill>
              </a:rPr>
              <a:t>tMap</a:t>
            </a:r>
            <a:r>
              <a:rPr lang="en-US" sz="2800" b="1" dirty="0" smtClean="0">
                <a:solidFill>
                  <a:schemeClr val="tx1"/>
                </a:solidFill>
              </a:rPr>
              <a:t>.  Most questions can be answered by layers that can be added to the map.</a:t>
            </a:r>
          </a:p>
          <a:p>
            <a:pPr lvl="1"/>
            <a:r>
              <a:rPr lang="en-US" sz="2800" b="1" dirty="0" smtClean="0">
                <a:solidFill>
                  <a:schemeClr val="tx1"/>
                </a:solidFill>
              </a:rPr>
              <a:t>Print feature is great!</a:t>
            </a:r>
          </a:p>
          <a:p>
            <a:pPr lvl="1"/>
            <a:r>
              <a:rPr lang="en-US" sz="2800" b="1" dirty="0" smtClean="0">
                <a:solidFill>
                  <a:schemeClr val="tx1"/>
                </a:solidFill>
              </a:rPr>
              <a:t>Snipping tool can be your friend!</a:t>
            </a:r>
          </a:p>
          <a:p>
            <a:pPr lvl="0"/>
            <a:r>
              <a:rPr lang="en-US" sz="2800" b="1" dirty="0" err="1" smtClean="0">
                <a:solidFill>
                  <a:schemeClr val="tx1"/>
                </a:solidFill>
              </a:rPr>
              <a:t>tMap</a:t>
            </a:r>
            <a:r>
              <a:rPr lang="en-US" sz="2800" b="1" dirty="0" smtClean="0">
                <a:solidFill>
                  <a:schemeClr val="tx1"/>
                </a:solidFill>
              </a:rPr>
              <a:t> has helpful handouts and videos for use.</a:t>
            </a:r>
          </a:p>
          <a:p>
            <a:pPr lvl="0"/>
            <a:r>
              <a:rPr lang="en-US" sz="2800" b="1" dirty="0" smtClean="0">
                <a:solidFill>
                  <a:schemeClr val="tx1"/>
                </a:solidFill>
              </a:rPr>
              <a:t>Working on a Tip Sheet/Guidance Document that shows exactly what layers to add.  </a:t>
            </a:r>
          </a:p>
          <a:p>
            <a:pPr lvl="0"/>
            <a:r>
              <a:rPr lang="en-US" sz="2800" b="1" dirty="0" smtClean="0">
                <a:solidFill>
                  <a:schemeClr val="tx1"/>
                </a:solidFill>
              </a:rPr>
              <a:t>If an Answer of Yes is provided, include screen shot of </a:t>
            </a:r>
            <a:r>
              <a:rPr lang="en-US" sz="2800" b="1" dirty="0" err="1" smtClean="0">
                <a:solidFill>
                  <a:schemeClr val="tx1"/>
                </a:solidFill>
              </a:rPr>
              <a:t>tMap</a:t>
            </a:r>
            <a:r>
              <a:rPr lang="en-US" sz="2800" b="1" dirty="0" smtClean="0">
                <a:solidFill>
                  <a:schemeClr val="tx1"/>
                </a:solidFill>
              </a:rPr>
              <a:t> that show layers in legend that appear on map.</a:t>
            </a:r>
          </a:p>
          <a:p>
            <a:pPr marL="0" lvl="0" indent="0">
              <a:buNone/>
            </a:pPr>
            <a:endParaRPr lang="en-US" sz="3200" b="1" dirty="0" smtClean="0">
              <a:solidFill>
                <a:schemeClr val="tx1"/>
              </a:solidFill>
            </a:endParaRPr>
          </a:p>
          <a:p>
            <a:pPr lvl="0"/>
            <a:endParaRPr lang="en-US" sz="1600"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381158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Overview</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And now over to our special guest speaker…</a:t>
            </a:r>
            <a:endParaRPr lang="en-US" b="1" dirty="0">
              <a:solidFill>
                <a:schemeClr val="tx1"/>
              </a:solidFill>
            </a:endParaRPr>
          </a:p>
        </p:txBody>
      </p:sp>
    </p:spTree>
    <p:extLst>
      <p:ext uri="{BB962C8B-B14F-4D97-AF65-F5344CB8AC3E}">
        <p14:creationId xmlns:p14="http://schemas.microsoft.com/office/powerpoint/2010/main" val="1805388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t>Map Example – Using </a:t>
            </a:r>
            <a:r>
              <a:rPr lang="en-US" dirty="0" err="1" smtClean="0"/>
              <a:t>tMap</a:t>
            </a:r>
            <a:endParaRPr lang="en-US" dirty="0"/>
          </a:p>
        </p:txBody>
      </p:sp>
      <p:sp>
        <p:nvSpPr>
          <p:cNvPr id="3" name="Content Placeholder 2"/>
          <p:cNvSpPr>
            <a:spLocks noGrp="1"/>
          </p:cNvSpPr>
          <p:nvPr>
            <p:ph idx="1"/>
          </p:nvPr>
        </p:nvSpPr>
        <p:spPr/>
        <p:txBody>
          <a:bodyPr/>
          <a:lstStyle/>
          <a:p>
            <a:r>
              <a:rPr lang="en-US" dirty="0" smtClean="0">
                <a:hlinkClick r:id="rId2"/>
              </a:rPr>
              <a:t>www.tacomapermits.org</a:t>
            </a:r>
            <a:endParaRPr lang="en-US" dirty="0" smtClean="0"/>
          </a:p>
          <a:p>
            <a:r>
              <a:rPr lang="en-US" b="1" dirty="0" smtClean="0">
                <a:solidFill>
                  <a:schemeClr val="tx1"/>
                </a:solidFill>
              </a:rPr>
              <a:t>Explore Maps</a:t>
            </a:r>
          </a:p>
          <a:p>
            <a:r>
              <a:rPr lang="en-US" b="1" dirty="0" err="1" smtClean="0">
                <a:solidFill>
                  <a:schemeClr val="tx1"/>
                </a:solidFill>
              </a:rPr>
              <a:t>tacomaMAP</a:t>
            </a:r>
            <a:r>
              <a:rPr lang="en-US" b="1" dirty="0" smtClean="0">
                <a:solidFill>
                  <a:schemeClr val="tx1"/>
                </a:solidFill>
              </a:rPr>
              <a:t> (</a:t>
            </a:r>
            <a:r>
              <a:rPr lang="en-US" b="1" dirty="0" err="1" smtClean="0">
                <a:solidFill>
                  <a:schemeClr val="tx1"/>
                </a:solidFill>
              </a:rPr>
              <a:t>tMap</a:t>
            </a:r>
            <a:r>
              <a:rPr lang="en-US" b="1" dirty="0" smtClean="0">
                <a:solidFill>
                  <a:schemeClr val="tx1"/>
                </a:solidFill>
              </a:rPr>
              <a:t>)</a:t>
            </a:r>
            <a:endParaRPr lang="en-US" b="1" dirty="0">
              <a:solidFill>
                <a:schemeClr val="tx1"/>
              </a:solidFill>
            </a:endParaRPr>
          </a:p>
          <a:p>
            <a:r>
              <a:rPr lang="en-US" b="1" dirty="0" smtClean="0">
                <a:solidFill>
                  <a:schemeClr val="tx1"/>
                </a:solidFill>
              </a:rPr>
              <a:t>Finding your property.</a:t>
            </a:r>
          </a:p>
          <a:p>
            <a:r>
              <a:rPr lang="en-US" b="1" dirty="0" smtClean="0">
                <a:solidFill>
                  <a:schemeClr val="tx1"/>
                </a:solidFill>
              </a:rPr>
              <a:t>Adding Data</a:t>
            </a:r>
          </a:p>
        </p:txBody>
      </p:sp>
    </p:spTree>
    <p:extLst>
      <p:ext uri="{BB962C8B-B14F-4D97-AF65-F5344CB8AC3E}">
        <p14:creationId xmlns:p14="http://schemas.microsoft.com/office/powerpoint/2010/main" val="356835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 Conditions – Why?</a:t>
            </a:r>
            <a:endParaRPr lang="en-US" dirty="0"/>
          </a:p>
        </p:txBody>
      </p:sp>
      <p:sp>
        <p:nvSpPr>
          <p:cNvPr id="3" name="Content Placeholder 2"/>
          <p:cNvSpPr>
            <a:spLocks noGrp="1"/>
          </p:cNvSpPr>
          <p:nvPr>
            <p:ph idx="1"/>
          </p:nvPr>
        </p:nvSpPr>
        <p:spPr>
          <a:xfrm>
            <a:off x="457200" y="1828800"/>
            <a:ext cx="8229600" cy="4297363"/>
          </a:xfrm>
        </p:spPr>
        <p:txBody>
          <a:bodyPr/>
          <a:lstStyle/>
          <a:p>
            <a:r>
              <a:rPr lang="en-US" b="1" dirty="0" smtClean="0">
                <a:solidFill>
                  <a:schemeClr val="tx1"/>
                </a:solidFill>
              </a:rPr>
              <a:t>Required for final site design.</a:t>
            </a:r>
          </a:p>
          <a:p>
            <a:r>
              <a:rPr lang="en-US" b="1" dirty="0" smtClean="0">
                <a:solidFill>
                  <a:schemeClr val="tx1"/>
                </a:solidFill>
              </a:rPr>
              <a:t>Construction is limited to what can be done on a site.</a:t>
            </a:r>
          </a:p>
          <a:p>
            <a:r>
              <a:rPr lang="en-US" b="1" dirty="0" smtClean="0">
                <a:solidFill>
                  <a:schemeClr val="tx1"/>
                </a:solidFill>
              </a:rPr>
              <a:t>Determine what type of permits might be required.</a:t>
            </a:r>
          </a:p>
          <a:p>
            <a:pPr lvl="1"/>
            <a:r>
              <a:rPr lang="en-US" b="1" dirty="0" smtClean="0">
                <a:solidFill>
                  <a:schemeClr val="tx1"/>
                </a:solidFill>
              </a:rPr>
              <a:t>Ex. Decommission underground storage tank or septic system</a:t>
            </a:r>
          </a:p>
          <a:p>
            <a:pPr lvl="1"/>
            <a:r>
              <a:rPr lang="en-US" b="1" dirty="0" smtClean="0">
                <a:solidFill>
                  <a:schemeClr val="tx1"/>
                </a:solidFill>
              </a:rPr>
              <a:t>Demo Permits</a:t>
            </a:r>
          </a:p>
          <a:p>
            <a:pPr lvl="1"/>
            <a:r>
              <a:rPr lang="en-US" b="1" dirty="0" smtClean="0">
                <a:solidFill>
                  <a:schemeClr val="tx1"/>
                </a:solidFill>
              </a:rPr>
              <a:t>Land Use Permits (proximity to sensitive areas)</a:t>
            </a:r>
          </a:p>
          <a:p>
            <a:r>
              <a:rPr lang="en-US" b="1" dirty="0" smtClean="0">
                <a:solidFill>
                  <a:schemeClr val="tx1"/>
                </a:solidFill>
              </a:rPr>
              <a:t>City uses this to help guide applicants to appropriate code sections and appropriate other agencies, if needed.</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3535190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Existing Project Site Conditions Map</a:t>
            </a:r>
            <a:endParaRPr lang="en-US" sz="3600"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b="1" dirty="0">
                <a:solidFill>
                  <a:schemeClr val="tx1"/>
                </a:solidFill>
              </a:rPr>
              <a:t>Provide </a:t>
            </a:r>
            <a:r>
              <a:rPr lang="en-US" b="1" dirty="0" smtClean="0">
                <a:solidFill>
                  <a:schemeClr val="tx1"/>
                </a:solidFill>
              </a:rPr>
              <a:t>a current aerial of the project site to show existing site conditions.  Aerial images must show the extent of the existing hard surface areas, vegetation areas, pasture areas, and lawn/landscaped areas.  Include a scale.  </a:t>
            </a:r>
          </a:p>
          <a:p>
            <a:pPr marL="0" indent="0">
              <a:buNone/>
            </a:pPr>
            <a:endParaRPr lang="en-US" b="1" dirty="0">
              <a:solidFill>
                <a:schemeClr val="tx1"/>
              </a:solidFill>
            </a:endParaRPr>
          </a:p>
          <a:p>
            <a:pPr marL="0" indent="0">
              <a:buNone/>
            </a:pPr>
            <a:r>
              <a:rPr lang="en-US" b="1" dirty="0" smtClean="0">
                <a:solidFill>
                  <a:schemeClr val="tx1"/>
                </a:solidFill>
              </a:rPr>
              <a:t>If available aerials do not match existing site conditions an existing site conditions map must be produced showing location of existing hard surfaces, vegetation areas, pasture areas, and lawn/landscaped areas.</a:t>
            </a:r>
          </a:p>
          <a:p>
            <a:pPr marL="0" indent="0">
              <a:buNone/>
            </a:pPr>
            <a:endParaRPr lang="en-US" b="1" dirty="0">
              <a:solidFill>
                <a:schemeClr val="tx1"/>
              </a:solidFill>
            </a:endParaRPr>
          </a:p>
          <a:p>
            <a:pPr marL="0" indent="0">
              <a:buNone/>
            </a:pPr>
            <a:r>
              <a:rPr lang="en-US" b="1" dirty="0" smtClean="0">
                <a:solidFill>
                  <a:schemeClr val="tx1"/>
                </a:solidFill>
              </a:rPr>
              <a:t>Use </a:t>
            </a:r>
            <a:r>
              <a:rPr lang="en-US" b="1" dirty="0" err="1" smtClean="0">
                <a:solidFill>
                  <a:schemeClr val="tx1"/>
                </a:solidFill>
              </a:rPr>
              <a:t>tMap</a:t>
            </a:r>
            <a:r>
              <a:rPr lang="en-US" b="1" dirty="0" smtClean="0">
                <a:solidFill>
                  <a:schemeClr val="tx1"/>
                </a:solidFill>
              </a:rPr>
              <a:t>!</a:t>
            </a:r>
            <a:endParaRPr lang="en-US" b="1" dirty="0">
              <a:solidFill>
                <a:schemeClr val="tx1"/>
              </a:solidFill>
            </a:endParaRPr>
          </a:p>
          <a:p>
            <a:endParaRPr lang="en-US" dirty="0"/>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37084997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8473440" cy="685800"/>
          </a:xfrm>
        </p:spPr>
        <p:txBody>
          <a:bodyPr/>
          <a:lstStyle/>
          <a:p>
            <a:r>
              <a:rPr lang="en-US" sz="2800" dirty="0"/>
              <a:t>Downstream Flowpath </a:t>
            </a:r>
            <a:r>
              <a:rPr lang="en-US" sz="2800" dirty="0" smtClean="0"/>
              <a:t>Map</a:t>
            </a:r>
            <a:endParaRPr lang="en-US" sz="2800" dirty="0"/>
          </a:p>
        </p:txBody>
      </p:sp>
      <p:sp>
        <p:nvSpPr>
          <p:cNvPr id="3" name="Content Placeholder 2"/>
          <p:cNvSpPr>
            <a:spLocks noGrp="1"/>
          </p:cNvSpPr>
          <p:nvPr>
            <p:ph sz="half" idx="2"/>
          </p:nvPr>
        </p:nvSpPr>
        <p:spPr>
          <a:xfrm>
            <a:off x="4648200" y="838200"/>
            <a:ext cx="4038600" cy="5287963"/>
          </a:xfrm>
        </p:spPr>
        <p:txBody>
          <a:bodyPr/>
          <a:lstStyle/>
          <a:p>
            <a:pPr marL="0" indent="0">
              <a:buNone/>
            </a:pPr>
            <a:r>
              <a:rPr lang="en-US" b="1" dirty="0" smtClean="0">
                <a:solidFill>
                  <a:schemeClr val="tx1"/>
                </a:solidFill>
              </a:rPr>
              <a:t>Why?</a:t>
            </a:r>
          </a:p>
          <a:p>
            <a:r>
              <a:rPr lang="en-US" b="1" dirty="0" smtClean="0">
                <a:solidFill>
                  <a:schemeClr val="tx1"/>
                </a:solidFill>
              </a:rPr>
              <a:t>Needed to determine how Minimum Requirements Apply to a Project.</a:t>
            </a:r>
          </a:p>
          <a:p>
            <a:r>
              <a:rPr lang="en-US" b="1" dirty="0" smtClean="0">
                <a:solidFill>
                  <a:schemeClr val="tx1"/>
                </a:solidFill>
              </a:rPr>
              <a:t>Ensure the most sensitive waterbody along path is protected.</a:t>
            </a:r>
          </a:p>
          <a:p>
            <a:pPr marL="0" indent="0">
              <a:buNone/>
            </a:pPr>
            <a:endParaRPr lang="en-US" b="1" dirty="0">
              <a:solidFill>
                <a:schemeClr val="tx1"/>
              </a:solidFill>
            </a:endParaRPr>
          </a:p>
          <a:p>
            <a:pPr marL="0" indent="0">
              <a:buNone/>
            </a:pPr>
            <a:r>
              <a:rPr lang="en-US" b="1" dirty="0" smtClean="0">
                <a:solidFill>
                  <a:schemeClr val="tx1"/>
                </a:solidFill>
              </a:rPr>
              <a:t>How?</a:t>
            </a:r>
          </a:p>
          <a:p>
            <a:r>
              <a:rPr lang="en-US" b="1" dirty="0" smtClean="0">
                <a:solidFill>
                  <a:schemeClr val="tx1"/>
                </a:solidFill>
              </a:rPr>
              <a:t>Use </a:t>
            </a:r>
            <a:r>
              <a:rPr lang="en-US" b="1" dirty="0" err="1" smtClean="0">
                <a:solidFill>
                  <a:schemeClr val="tx1"/>
                </a:solidFill>
              </a:rPr>
              <a:t>tMap</a:t>
            </a:r>
            <a:r>
              <a:rPr lang="en-US" b="1" dirty="0" smtClean="0">
                <a:solidFill>
                  <a:schemeClr val="tx1"/>
                </a:solidFill>
              </a:rPr>
              <a:t> </a:t>
            </a:r>
            <a:r>
              <a:rPr lang="en-US" b="1" baseline="30000" dirty="0">
                <a:solidFill>
                  <a:schemeClr val="accent1"/>
                </a:solidFill>
              </a:rPr>
              <a:t>(</a:t>
            </a:r>
            <a:r>
              <a:rPr lang="en-US" b="1" i="1" baseline="30000" dirty="0">
                <a:solidFill>
                  <a:schemeClr val="accent1"/>
                </a:solidFill>
              </a:rPr>
              <a:t>map example)</a:t>
            </a:r>
            <a:endParaRPr lang="en-US" b="1" baseline="30000" dirty="0">
              <a:solidFill>
                <a:schemeClr val="accent1"/>
              </a:solidFill>
            </a:endParaRPr>
          </a:p>
          <a:p>
            <a:pPr marL="0" indent="0">
              <a:buNone/>
            </a:pPr>
            <a:endParaRPr lang="en-US" b="1" dirty="0">
              <a:solidFill>
                <a:srgbClr val="FF0000"/>
              </a:solidFill>
            </a:endParaRPr>
          </a:p>
        </p:txBody>
      </p:sp>
      <p:sp>
        <p:nvSpPr>
          <p:cNvPr id="4" name="Content Placeholder 3"/>
          <p:cNvSpPr>
            <a:spLocks noGrp="1"/>
          </p:cNvSpPr>
          <p:nvPr>
            <p:ph sz="quarter" idx="13"/>
          </p:nvPr>
        </p:nvSpPr>
        <p:spPr>
          <a:xfrm>
            <a:off x="365760" y="838200"/>
            <a:ext cx="4041648" cy="5288280"/>
          </a:xfrm>
        </p:spPr>
        <p:txBody>
          <a:bodyPr>
            <a:normAutofit/>
          </a:bodyPr>
          <a:lstStyle/>
          <a:p>
            <a:r>
              <a:rPr lang="en-US" b="1" dirty="0">
                <a:solidFill>
                  <a:schemeClr val="tx1"/>
                </a:solidFill>
              </a:rPr>
              <a:t>Provide a map showing the downstream </a:t>
            </a:r>
            <a:r>
              <a:rPr lang="en-US" b="1" dirty="0" err="1">
                <a:solidFill>
                  <a:schemeClr val="tx1"/>
                </a:solidFill>
              </a:rPr>
              <a:t>flowpath</a:t>
            </a:r>
            <a:r>
              <a:rPr lang="en-US" b="1" dirty="0">
                <a:solidFill>
                  <a:schemeClr val="tx1"/>
                </a:solidFill>
              </a:rPr>
              <a:t> from the project site to the Puget Sound – including all receiving waterbodies along the </a:t>
            </a:r>
            <a:r>
              <a:rPr lang="en-US" b="1" dirty="0" err="1">
                <a:solidFill>
                  <a:schemeClr val="tx1"/>
                </a:solidFill>
              </a:rPr>
              <a:t>flowpath</a:t>
            </a:r>
            <a:r>
              <a:rPr lang="en-US" b="1" dirty="0">
                <a:solidFill>
                  <a:schemeClr val="tx1"/>
                </a:solidFill>
              </a:rPr>
              <a:t>.  Assume that stormwater does not infiltrate along the flowpath and will ultimately reach the Puget Sound</a:t>
            </a:r>
            <a:r>
              <a:rPr lang="en-US" b="1" dirty="0" smtClean="0">
                <a:solidFill>
                  <a:schemeClr val="tx1"/>
                </a:solidFill>
              </a:rPr>
              <a:t>.. </a:t>
            </a:r>
            <a:r>
              <a:rPr lang="en-US" b="1" dirty="0">
                <a:solidFill>
                  <a:schemeClr val="tx1"/>
                </a:solidFill>
              </a:rPr>
              <a:t> </a:t>
            </a:r>
          </a:p>
          <a:p>
            <a:r>
              <a:rPr lang="en-US" dirty="0"/>
              <a:t> </a:t>
            </a:r>
          </a:p>
        </p:txBody>
      </p:sp>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3584567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GRNG\Surface Water Manual\2019 SWMM\Presentations\2021 Public Trainings\Half Day\Downstream Flowpat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967164" cy="5287963"/>
          </a:xfrm>
          <a:prstGeom prst="rect">
            <a:avLst/>
          </a:prstGeom>
          <a:noFill/>
          <a:ln>
            <a:noFill/>
          </a:ln>
        </p:spPr>
      </p:pic>
      <p:sp>
        <p:nvSpPr>
          <p:cNvPr id="5" name="TextBox 4"/>
          <p:cNvSpPr txBox="1"/>
          <p:nvPr/>
        </p:nvSpPr>
        <p:spPr>
          <a:xfrm rot="1290241">
            <a:off x="80975" y="378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Existing Project Site Conditions</a:t>
            </a:r>
            <a:endParaRPr lang="en-US" dirty="0"/>
          </a:p>
        </p:txBody>
      </p:sp>
    </p:spTree>
    <p:extLst>
      <p:ext uri="{BB962C8B-B14F-4D97-AF65-F5344CB8AC3E}">
        <p14:creationId xmlns:p14="http://schemas.microsoft.com/office/powerpoint/2010/main" val="356529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200" dirty="0" smtClean="0"/>
              <a:t>Proposed Project Site Conditions - Description</a:t>
            </a:r>
            <a:endParaRPr lang="en-US" sz="3200" dirty="0"/>
          </a:p>
        </p:txBody>
      </p:sp>
      <p:pic>
        <p:nvPicPr>
          <p:cNvPr id="5" name="Picture 4"/>
          <p:cNvPicPr>
            <a:picLocks noChangeAspect="1"/>
          </p:cNvPicPr>
          <p:nvPr/>
        </p:nvPicPr>
        <p:blipFill>
          <a:blip r:embed="rId2"/>
          <a:stretch>
            <a:fillRect/>
          </a:stretch>
        </p:blipFill>
        <p:spPr>
          <a:xfrm>
            <a:off x="990600" y="1086452"/>
            <a:ext cx="6972300" cy="5541143"/>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Proposed Project Site Conditions</a:t>
            </a:r>
            <a:endParaRPr lang="en-US" dirty="0"/>
          </a:p>
        </p:txBody>
      </p:sp>
    </p:spTree>
    <p:extLst>
      <p:ext uri="{BB962C8B-B14F-4D97-AF65-F5344CB8AC3E}">
        <p14:creationId xmlns:p14="http://schemas.microsoft.com/office/powerpoint/2010/main" val="3108763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oposed Project Basi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4876800" cy="630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290241">
            <a:off x="80975" y="378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Proposed Project Site Conditions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871597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How do you get rid of lazy tomato employees?</a:t>
            </a:r>
          </a:p>
          <a:p>
            <a:pPr marL="0" indent="0">
              <a:buNone/>
            </a:pPr>
            <a:endParaRPr lang="en-US" sz="4000" b="1" dirty="0">
              <a:solidFill>
                <a:schemeClr val="tx1"/>
              </a:solidFill>
            </a:endParaRPr>
          </a:p>
          <a:p>
            <a:r>
              <a:rPr lang="en-US" sz="4000" b="1" dirty="0" smtClean="0">
                <a:solidFill>
                  <a:schemeClr val="tx1"/>
                </a:solidFill>
              </a:rPr>
              <a:t>Can Them!!</a:t>
            </a:r>
          </a:p>
        </p:txBody>
      </p:sp>
    </p:spTree>
    <p:extLst>
      <p:ext uri="{BB962C8B-B14F-4D97-AF65-F5344CB8AC3E}">
        <p14:creationId xmlns:p14="http://schemas.microsoft.com/office/powerpoint/2010/main" val="18243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Break 2!</a:t>
            </a:r>
            <a:endParaRPr lang="en-US" dirty="0"/>
          </a:p>
        </p:txBody>
      </p:sp>
      <p:pic>
        <p:nvPicPr>
          <p:cNvPr id="4" name="Content Placeholder 3"/>
          <p:cNvPicPr>
            <a:picLocks noGrp="1" noChangeAspect="1"/>
          </p:cNvPicPr>
          <p:nvPr>
            <p:ph idx="1"/>
          </p:nvPr>
        </p:nvPicPr>
        <p:blipFill>
          <a:blip r:embed="rId3"/>
          <a:stretch>
            <a:fillRect/>
          </a:stretch>
        </p:blipFill>
        <p:spPr>
          <a:xfrm>
            <a:off x="1600200" y="1524000"/>
            <a:ext cx="6096000" cy="4561725"/>
          </a:xfrm>
          <a:prstGeom prst="rect">
            <a:avLst/>
          </a:prstGeom>
        </p:spPr>
      </p:pic>
    </p:spTree>
    <p:extLst>
      <p:ext uri="{BB962C8B-B14F-4D97-AF65-F5344CB8AC3E}">
        <p14:creationId xmlns:p14="http://schemas.microsoft.com/office/powerpoint/2010/main" val="2744625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 Determination!!</a:t>
            </a:r>
            <a:endParaRPr lang="en-US" dirty="0"/>
          </a:p>
        </p:txBody>
      </p:sp>
      <p:sp>
        <p:nvSpPr>
          <p:cNvPr id="3" name="Content Placeholder 2"/>
          <p:cNvSpPr>
            <a:spLocks noGrp="1"/>
          </p:cNvSpPr>
          <p:nvPr>
            <p:ph idx="1"/>
          </p:nvPr>
        </p:nvSpPr>
        <p:spPr>
          <a:xfrm>
            <a:off x="457200" y="2133600"/>
            <a:ext cx="8229600" cy="3992563"/>
          </a:xfrm>
        </p:spPr>
        <p:txBody>
          <a:bodyPr/>
          <a:lstStyle/>
          <a:p>
            <a:r>
              <a:rPr lang="en-US" b="1" dirty="0" smtClean="0">
                <a:solidFill>
                  <a:schemeClr val="tx1"/>
                </a:solidFill>
              </a:rPr>
              <a:t>Definitions</a:t>
            </a:r>
          </a:p>
          <a:p>
            <a:r>
              <a:rPr lang="en-US" b="1" dirty="0" smtClean="0">
                <a:solidFill>
                  <a:schemeClr val="tx1"/>
                </a:solidFill>
              </a:rPr>
              <a:t>Flowcharts</a:t>
            </a:r>
          </a:p>
          <a:p>
            <a:r>
              <a:rPr lang="en-US" b="1" dirty="0" smtClean="0">
                <a:solidFill>
                  <a:schemeClr val="tx1"/>
                </a:solidFill>
              </a:rPr>
              <a:t>Words in the SWMM</a:t>
            </a:r>
          </a:p>
          <a:p>
            <a:r>
              <a:rPr lang="en-US" b="1" dirty="0" smtClean="0">
                <a:solidFill>
                  <a:schemeClr val="tx1"/>
                </a:solidFill>
              </a:rPr>
              <a:t>Proposed Project Conditions Map (Table)</a:t>
            </a:r>
          </a:p>
          <a:p>
            <a:r>
              <a:rPr lang="en-US" b="1" dirty="0" smtClean="0">
                <a:solidFill>
                  <a:schemeClr val="tx1"/>
                </a:solidFill>
              </a:rPr>
              <a:t>Most Sensitive Receiving Waterbody</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56436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Submittals Are Important!!</a:t>
            </a:r>
            <a:endParaRPr lang="en-US" dirty="0"/>
          </a:p>
        </p:txBody>
      </p:sp>
      <p:sp>
        <p:nvSpPr>
          <p:cNvPr id="3" name="Content Placeholder 2"/>
          <p:cNvSpPr>
            <a:spLocks noGrp="1"/>
          </p:cNvSpPr>
          <p:nvPr>
            <p:ph idx="1"/>
          </p:nvPr>
        </p:nvSpPr>
        <p:spPr>
          <a:xfrm>
            <a:off x="457200" y="1905000"/>
            <a:ext cx="8229600" cy="4221163"/>
          </a:xfrm>
        </p:spPr>
        <p:txBody>
          <a:bodyPr/>
          <a:lstStyle/>
          <a:p>
            <a:r>
              <a:rPr lang="en-US" b="1" dirty="0" smtClean="0">
                <a:solidFill>
                  <a:schemeClr val="tx1"/>
                </a:solidFill>
              </a:rPr>
              <a:t>Missing items will add at least 1 month to review time.</a:t>
            </a:r>
          </a:p>
          <a:p>
            <a:r>
              <a:rPr lang="en-US" b="1" dirty="0" smtClean="0">
                <a:solidFill>
                  <a:schemeClr val="tx1"/>
                </a:solidFill>
              </a:rPr>
              <a:t>City of Tacoma staff are available to assist and answer questions.  </a:t>
            </a:r>
            <a:endParaRPr lang="en-US" b="1" dirty="0">
              <a:solidFill>
                <a:schemeClr val="tx1"/>
              </a:solidFill>
            </a:endParaRPr>
          </a:p>
          <a:p>
            <a:r>
              <a:rPr lang="en-US" b="1" dirty="0" smtClean="0">
                <a:solidFill>
                  <a:schemeClr val="tx1"/>
                </a:solidFill>
              </a:rPr>
              <a:t>Goal is for approval to happen at 1</a:t>
            </a:r>
            <a:r>
              <a:rPr lang="en-US" b="1" baseline="30000" dirty="0" smtClean="0">
                <a:solidFill>
                  <a:schemeClr val="tx1"/>
                </a:solidFill>
              </a:rPr>
              <a:t>st</a:t>
            </a:r>
            <a:r>
              <a:rPr lang="en-US" b="1" dirty="0" smtClean="0">
                <a:solidFill>
                  <a:schemeClr val="tx1"/>
                </a:solidFill>
              </a:rPr>
              <a:t> review.</a:t>
            </a:r>
          </a:p>
          <a:p>
            <a:pPr lvl="1"/>
            <a:r>
              <a:rPr lang="en-US" b="1" dirty="0" smtClean="0">
                <a:solidFill>
                  <a:schemeClr val="tx1"/>
                </a:solidFill>
              </a:rPr>
              <a:t>Not possible without a complete application.</a:t>
            </a:r>
          </a:p>
        </p:txBody>
      </p:sp>
    </p:spTree>
    <p:extLst>
      <p:ext uri="{BB962C8B-B14F-4D97-AF65-F5344CB8AC3E}">
        <p14:creationId xmlns:p14="http://schemas.microsoft.com/office/powerpoint/2010/main" val="193466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Quantifying the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Minimum Requirements are based upon the square footage of “impacts” to a project site.  </a:t>
            </a:r>
          </a:p>
          <a:p>
            <a:r>
              <a:rPr lang="en-US" b="1" dirty="0" smtClean="0">
                <a:solidFill>
                  <a:schemeClr val="tx1"/>
                </a:solidFill>
              </a:rPr>
              <a:t>There is no “net concept”.  New hard surfaces are new hard surfaces and replaced hard surfaces are replaced hard surfaces – they both count toward thresholds.</a:t>
            </a:r>
          </a:p>
          <a:p>
            <a:pPr lvl="1"/>
            <a:r>
              <a:rPr lang="en-US" b="1" dirty="0" smtClean="0">
                <a:solidFill>
                  <a:schemeClr val="tx1"/>
                </a:solidFill>
              </a:rPr>
              <a:t>Example – a school with a play field.  An existing school that is being removed and a new school is being built on the old pervious field – where the old school was will be the new field.  The buildings are the exact same size – this does not mean there are no requirements.  The new school over the existing pervious play field is a new hard surface.</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289536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 Thresholds</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New Development – Site has Less than 35% Of Existing Hard Surface</a:t>
            </a:r>
          </a:p>
          <a:p>
            <a:endParaRPr lang="en-US" b="1" dirty="0" smtClean="0">
              <a:solidFill>
                <a:schemeClr val="tx1"/>
              </a:solidFill>
            </a:endParaRPr>
          </a:p>
          <a:p>
            <a:r>
              <a:rPr lang="en-US" b="1" dirty="0">
                <a:solidFill>
                  <a:schemeClr val="tx1"/>
                </a:solidFill>
              </a:rPr>
              <a:t>Redevelopment - Site has 35% or more of Existing Hard </a:t>
            </a:r>
            <a:r>
              <a:rPr lang="en-US" b="1" dirty="0" smtClean="0">
                <a:solidFill>
                  <a:schemeClr val="tx1"/>
                </a:solidFill>
              </a:rPr>
              <a:t>Surface</a:t>
            </a:r>
            <a:endParaRPr lang="en-US" b="1" dirty="0">
              <a:solidFill>
                <a:schemeClr val="tx1"/>
              </a:solidFill>
            </a:endParaRPr>
          </a:p>
          <a:p>
            <a:endParaRPr lang="en-US" sz="1800" b="1" dirty="0" smtClean="0">
              <a:solidFill>
                <a:schemeClr val="tx1"/>
              </a:solidFill>
            </a:endParaRPr>
          </a:p>
          <a:p>
            <a:r>
              <a:rPr lang="en-US" sz="1800" b="1" dirty="0" smtClean="0">
                <a:solidFill>
                  <a:schemeClr val="tx1"/>
                </a:solidFill>
              </a:rPr>
              <a:t>Comply with Minimum Requirement #1-5 for the new and replaced hard surfaces and the land disturbed:</a:t>
            </a:r>
          </a:p>
          <a:p>
            <a:pPr lvl="2"/>
            <a:r>
              <a:rPr lang="en-US" sz="1800" b="1" dirty="0" smtClean="0">
                <a:solidFill>
                  <a:schemeClr val="tx1"/>
                </a:solidFill>
              </a:rPr>
              <a:t>Results in 2,000 square feet, or greater, of new plus replaced hard surface area, or</a:t>
            </a:r>
          </a:p>
          <a:p>
            <a:pPr lvl="2"/>
            <a:r>
              <a:rPr lang="en-US" sz="1800" b="1" dirty="0" smtClean="0">
                <a:solidFill>
                  <a:schemeClr val="tx1"/>
                </a:solidFill>
              </a:rPr>
              <a:t>Has land disturbing activity of 7,000 square feet or greater.</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18224876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smtClean="0"/>
              <a:t>Which MRs Apply?</a:t>
            </a:r>
            <a:endParaRPr lang="en-US" sz="4000" dirty="0"/>
          </a:p>
        </p:txBody>
      </p:sp>
      <p:pic>
        <p:nvPicPr>
          <p:cNvPr id="4" name="Content Placeholder 3"/>
          <p:cNvPicPr>
            <a:picLocks noGrp="1" noChangeAspect="1"/>
          </p:cNvPicPr>
          <p:nvPr>
            <p:ph idx="1"/>
          </p:nvPr>
        </p:nvPicPr>
        <p:blipFill>
          <a:blip r:embed="rId2"/>
          <a:stretch>
            <a:fillRect/>
          </a:stretch>
        </p:blipFill>
        <p:spPr>
          <a:xfrm>
            <a:off x="2286000" y="762000"/>
            <a:ext cx="4267200" cy="5720978"/>
          </a:xfrm>
          <a:prstGeom prst="rect">
            <a:avLst/>
          </a:prstGeom>
        </p:spPr>
      </p:pic>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164550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400" dirty="0" smtClean="0"/>
              <a:t>Survey #4 – Which MRs must be reviewed for this project?</a:t>
            </a:r>
            <a:endParaRPr lang="en-US" sz="2400" dirty="0"/>
          </a:p>
        </p:txBody>
      </p:sp>
      <p:sp>
        <p:nvSpPr>
          <p:cNvPr id="3" name="Content Placeholder 2"/>
          <p:cNvSpPr>
            <a:spLocks noGrp="1"/>
          </p:cNvSpPr>
          <p:nvPr>
            <p:ph idx="1"/>
          </p:nvPr>
        </p:nvSpPr>
        <p:spPr>
          <a:xfrm>
            <a:off x="457200" y="990600"/>
            <a:ext cx="8229600" cy="5257800"/>
          </a:xfrm>
        </p:spPr>
        <p:txBody>
          <a:bodyPr>
            <a:normAutofit fontScale="70000" lnSpcReduction="20000"/>
          </a:bodyPr>
          <a:lstStyle/>
          <a:p>
            <a:pPr marL="0" indent="0">
              <a:buNone/>
            </a:pPr>
            <a:r>
              <a:rPr lang="en-US" b="1" dirty="0">
                <a:solidFill>
                  <a:schemeClr val="tx1"/>
                </a:solidFill>
              </a:rPr>
              <a:t>Project Reminder:</a:t>
            </a:r>
          </a:p>
          <a:p>
            <a:pPr marL="0" indent="0">
              <a:buNone/>
            </a:pPr>
            <a:endParaRPr lang="en-US" b="1" u="sng" dirty="0">
              <a:solidFill>
                <a:schemeClr val="tx1"/>
              </a:solidFill>
            </a:endParaRPr>
          </a:p>
          <a:p>
            <a:pPr marL="0" indent="0">
              <a:buNone/>
            </a:pPr>
            <a:r>
              <a:rPr lang="en-US" b="1" u="sng" dirty="0">
                <a:solidFill>
                  <a:schemeClr val="tx1"/>
                </a:solidFill>
              </a:rPr>
              <a:t>Existing Conditions:</a:t>
            </a:r>
            <a:endParaRPr lang="en-US" b="1" dirty="0">
              <a:solidFill>
                <a:schemeClr val="tx1"/>
              </a:solidFill>
            </a:endParaRPr>
          </a:p>
          <a:p>
            <a:pPr lvl="0"/>
            <a:r>
              <a:rPr lang="en-US" b="1" dirty="0">
                <a:solidFill>
                  <a:schemeClr val="tx1"/>
                </a:solidFill>
              </a:rPr>
              <a:t>Total Project Area: 6,648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Onsite Lot Area: 6,000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 Lot: 6,000 ft</a:t>
            </a:r>
            <a:r>
              <a:rPr lang="en-US" b="1" baseline="30000" dirty="0">
                <a:solidFill>
                  <a:schemeClr val="tx1"/>
                </a:solidFill>
              </a:rPr>
              <a:t>2</a:t>
            </a:r>
            <a:endParaRPr lang="en-US" b="1" dirty="0">
              <a:solidFill>
                <a:schemeClr val="tx1"/>
              </a:solidFill>
            </a:endParaRPr>
          </a:p>
          <a:p>
            <a:pPr lvl="0"/>
            <a:r>
              <a:rPr lang="en-US" b="1" dirty="0">
                <a:solidFill>
                  <a:schemeClr val="tx1"/>
                </a:solidFill>
              </a:rPr>
              <a:t>Total Offsite Area: 648 ft</a:t>
            </a:r>
            <a:r>
              <a:rPr lang="en-US" b="1" baseline="30000" dirty="0">
                <a:solidFill>
                  <a:schemeClr val="tx1"/>
                </a:solidFill>
              </a:rPr>
              <a:t>2</a:t>
            </a:r>
            <a:endParaRPr lang="en-US" b="1" dirty="0">
              <a:solidFill>
                <a:schemeClr val="tx1"/>
              </a:solidFill>
            </a:endParaRPr>
          </a:p>
          <a:p>
            <a:pPr lvl="1"/>
            <a:r>
              <a:rPr lang="en-US" b="1" dirty="0">
                <a:solidFill>
                  <a:schemeClr val="tx1"/>
                </a:solidFill>
              </a:rPr>
              <a:t>Grassy/Gravelly Area: 598 ft</a:t>
            </a:r>
            <a:r>
              <a:rPr lang="en-US" b="1" baseline="30000" dirty="0">
                <a:solidFill>
                  <a:schemeClr val="tx1"/>
                </a:solidFill>
              </a:rPr>
              <a:t>2</a:t>
            </a:r>
            <a:endParaRPr lang="en-US" b="1" dirty="0">
              <a:solidFill>
                <a:schemeClr val="tx1"/>
              </a:solidFill>
            </a:endParaRPr>
          </a:p>
          <a:p>
            <a:pPr lvl="1"/>
            <a:r>
              <a:rPr lang="en-US" b="1" dirty="0">
                <a:solidFill>
                  <a:schemeClr val="tx1"/>
                </a:solidFill>
              </a:rPr>
              <a:t>Front Road: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Back Alley: 20 ft</a:t>
            </a:r>
            <a:r>
              <a:rPr lang="en-US" b="1" baseline="30000" dirty="0">
                <a:solidFill>
                  <a:schemeClr val="tx1"/>
                </a:solidFill>
              </a:rPr>
              <a:t>2</a:t>
            </a:r>
            <a:endParaRPr lang="en-US" b="1" dirty="0">
              <a:solidFill>
                <a:schemeClr val="tx1"/>
              </a:solidFill>
            </a:endParaRPr>
          </a:p>
          <a:p>
            <a:pPr marL="0" indent="0">
              <a:buNone/>
            </a:pPr>
            <a:r>
              <a:rPr lang="en-US" b="1" dirty="0">
                <a:solidFill>
                  <a:schemeClr val="tx1"/>
                </a:solidFill>
              </a:rPr>
              <a:t> </a:t>
            </a:r>
          </a:p>
          <a:p>
            <a:pPr marL="0" indent="0">
              <a:buNone/>
            </a:pPr>
            <a:r>
              <a:rPr lang="en-US" b="1" u="sng" dirty="0">
                <a:solidFill>
                  <a:schemeClr val="tx1"/>
                </a:solidFill>
              </a:rPr>
              <a:t>Proposed Condition:</a:t>
            </a:r>
            <a:endParaRPr lang="en-US" b="1" dirty="0">
              <a:solidFill>
                <a:schemeClr val="tx1"/>
              </a:solidFill>
            </a:endParaRPr>
          </a:p>
          <a:p>
            <a:pPr lvl="0"/>
            <a:r>
              <a:rPr lang="en-US" b="1" dirty="0">
                <a:solidFill>
                  <a:schemeClr val="tx1"/>
                </a:solidFill>
              </a:rPr>
              <a:t>Onsite</a:t>
            </a:r>
          </a:p>
          <a:p>
            <a:pPr lvl="1"/>
            <a:r>
              <a:rPr lang="en-US" b="1" dirty="0">
                <a:solidFill>
                  <a:schemeClr val="tx1"/>
                </a:solidFill>
              </a:rPr>
              <a:t>New Single Family Home with Detached Garage</a:t>
            </a:r>
          </a:p>
          <a:p>
            <a:pPr lvl="1"/>
            <a:r>
              <a:rPr lang="en-US" b="1" dirty="0">
                <a:solidFill>
                  <a:schemeClr val="tx1"/>
                </a:solidFill>
              </a:rPr>
              <a:t>New House Roof Area: 1,200 ft</a:t>
            </a:r>
            <a:r>
              <a:rPr lang="en-US" b="1" baseline="30000" dirty="0">
                <a:solidFill>
                  <a:schemeClr val="tx1"/>
                </a:solidFill>
              </a:rPr>
              <a:t>2</a:t>
            </a:r>
            <a:endParaRPr lang="en-US" b="1" dirty="0">
              <a:solidFill>
                <a:schemeClr val="tx1"/>
              </a:solidFill>
            </a:endParaRPr>
          </a:p>
          <a:p>
            <a:pPr lvl="1"/>
            <a:r>
              <a:rPr lang="en-US" b="1" dirty="0">
                <a:solidFill>
                  <a:schemeClr val="tx1"/>
                </a:solidFill>
              </a:rPr>
              <a:t>Patio: 150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Detached Garage Roof Area: 400 ft</a:t>
            </a:r>
            <a:r>
              <a:rPr lang="en-US" b="1" baseline="30000" dirty="0">
                <a:solidFill>
                  <a:schemeClr val="tx1"/>
                </a:solidFill>
              </a:rPr>
              <a:t>2</a:t>
            </a:r>
            <a:endParaRPr lang="en-US" b="1" dirty="0">
              <a:solidFill>
                <a:schemeClr val="tx1"/>
              </a:solidFill>
            </a:endParaRPr>
          </a:p>
          <a:p>
            <a:pPr lvl="1"/>
            <a:r>
              <a:rPr lang="en-US" b="1" dirty="0">
                <a:solidFill>
                  <a:schemeClr val="tx1"/>
                </a:solidFill>
              </a:rPr>
              <a:t>New Driveway: 180 ft</a:t>
            </a:r>
            <a:r>
              <a:rPr lang="en-US" b="1" baseline="30000" dirty="0">
                <a:solidFill>
                  <a:schemeClr val="tx1"/>
                </a:solidFill>
              </a:rPr>
              <a:t>2</a:t>
            </a:r>
            <a:r>
              <a:rPr lang="en-US" b="1" dirty="0">
                <a:solidFill>
                  <a:schemeClr val="tx1"/>
                </a:solidFill>
              </a:rPr>
              <a:t> </a:t>
            </a:r>
          </a:p>
          <a:p>
            <a:pPr lvl="1"/>
            <a:r>
              <a:rPr lang="en-US" b="1" dirty="0">
                <a:solidFill>
                  <a:schemeClr val="tx1"/>
                </a:solidFill>
              </a:rPr>
              <a:t>Walkways: 140 ft</a:t>
            </a:r>
            <a:r>
              <a:rPr lang="en-US" b="1" baseline="30000" dirty="0">
                <a:solidFill>
                  <a:schemeClr val="tx1"/>
                </a:solidFill>
              </a:rPr>
              <a:t>2</a:t>
            </a:r>
            <a:endParaRPr lang="en-US" b="1" dirty="0">
              <a:solidFill>
                <a:schemeClr val="tx1"/>
              </a:solidFill>
            </a:endParaRPr>
          </a:p>
          <a:p>
            <a:pPr lvl="1"/>
            <a:r>
              <a:rPr lang="en-US" b="1" dirty="0">
                <a:solidFill>
                  <a:schemeClr val="tx1"/>
                </a:solidFill>
              </a:rPr>
              <a:t>Landscaped Areas: 3930 ft</a:t>
            </a:r>
            <a:r>
              <a:rPr lang="en-US" b="1" baseline="30000" dirty="0">
                <a:solidFill>
                  <a:schemeClr val="tx1"/>
                </a:solidFill>
              </a:rPr>
              <a:t>2</a:t>
            </a:r>
            <a:endParaRPr lang="en-US" b="1" dirty="0">
              <a:solidFill>
                <a:schemeClr val="tx1"/>
              </a:solidFill>
            </a:endParaRPr>
          </a:p>
          <a:p>
            <a:pPr lvl="0"/>
            <a:r>
              <a:rPr lang="en-US" b="1" dirty="0">
                <a:solidFill>
                  <a:schemeClr val="tx1"/>
                </a:solidFill>
              </a:rPr>
              <a:t>Offsite Improvements:</a:t>
            </a:r>
          </a:p>
          <a:p>
            <a:pPr lvl="1"/>
            <a:r>
              <a:rPr lang="en-US" b="1" dirty="0">
                <a:solidFill>
                  <a:schemeClr val="tx1"/>
                </a:solidFill>
              </a:rPr>
              <a:t>Sidewalk along Frontage: 184 ft</a:t>
            </a:r>
            <a:r>
              <a:rPr lang="en-US" b="1" baseline="30000" dirty="0">
                <a:solidFill>
                  <a:schemeClr val="tx1"/>
                </a:solidFill>
              </a:rPr>
              <a:t>2</a:t>
            </a:r>
            <a:endParaRPr lang="en-US" b="1" dirty="0">
              <a:solidFill>
                <a:schemeClr val="tx1"/>
              </a:solidFill>
            </a:endParaRPr>
          </a:p>
          <a:p>
            <a:pPr lvl="1"/>
            <a:r>
              <a:rPr lang="en-US" b="1" dirty="0">
                <a:solidFill>
                  <a:schemeClr val="tx1"/>
                </a:solidFill>
              </a:rPr>
              <a:t>Side Sewer Utility Cut: 30 ft</a:t>
            </a:r>
            <a:r>
              <a:rPr lang="en-US" b="1" baseline="30000" dirty="0">
                <a:solidFill>
                  <a:schemeClr val="tx1"/>
                </a:solidFill>
              </a:rPr>
              <a:t>2</a:t>
            </a:r>
            <a:endParaRPr lang="en-US" b="1" dirty="0">
              <a:solidFill>
                <a:schemeClr val="tx1"/>
              </a:solidFill>
            </a:endParaRPr>
          </a:p>
          <a:p>
            <a:pPr lvl="1"/>
            <a:r>
              <a:rPr lang="en-US" b="1" dirty="0">
                <a:solidFill>
                  <a:schemeClr val="tx1"/>
                </a:solidFill>
              </a:rPr>
              <a:t>Planter Strip and Back of Walk = Landscaped: 414 ft</a:t>
            </a:r>
            <a:r>
              <a:rPr lang="en-US" b="1" baseline="30000" dirty="0">
                <a:solidFill>
                  <a:schemeClr val="tx1"/>
                </a:solidFill>
              </a:rPr>
              <a:t>2</a:t>
            </a:r>
            <a:endParaRPr lang="en-US" b="1" dirty="0">
              <a:solidFill>
                <a:schemeClr val="tx1"/>
              </a:solidFill>
            </a:endParaRPr>
          </a:p>
          <a:p>
            <a:pPr lvl="1"/>
            <a:r>
              <a:rPr lang="en-US" b="1" dirty="0">
                <a:solidFill>
                  <a:schemeClr val="tx1"/>
                </a:solidFill>
              </a:rPr>
              <a:t>Driveway Approach: 20 ft</a:t>
            </a:r>
            <a:r>
              <a:rPr lang="en-US" b="1" baseline="30000" dirty="0">
                <a:solidFill>
                  <a:schemeClr val="tx1"/>
                </a:solidFill>
              </a:rPr>
              <a:t>2</a:t>
            </a:r>
            <a:endParaRPr lang="en-US" b="1" dirty="0">
              <a:solidFill>
                <a:schemeClr val="tx1"/>
              </a:solidFill>
            </a:endParaRPr>
          </a:p>
          <a:p>
            <a:pPr lvl="1"/>
            <a:endParaRPr lang="en-US" sz="900" b="1" dirty="0">
              <a:solidFill>
                <a:schemeClr val="tx1"/>
              </a:solidFill>
            </a:endParaRPr>
          </a:p>
          <a:p>
            <a:endParaRPr lang="en-US" dirty="0"/>
          </a:p>
          <a:p>
            <a:endParaRPr lang="en-US" dirty="0"/>
          </a:p>
        </p:txBody>
      </p:sp>
      <p:sp>
        <p:nvSpPr>
          <p:cNvPr id="4" name="TextBox 3"/>
          <p:cNvSpPr txBox="1"/>
          <p:nvPr/>
        </p:nvSpPr>
        <p:spPr>
          <a:xfrm rot="1290241">
            <a:off x="2900375" y="1140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7682640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Project Flowchart</a:t>
            </a:r>
            <a:endParaRPr lang="en-US" dirty="0"/>
          </a:p>
        </p:txBody>
      </p:sp>
      <p:pic>
        <p:nvPicPr>
          <p:cNvPr id="3" name="Picture 2"/>
          <p:cNvPicPr>
            <a:picLocks noChangeAspect="1"/>
          </p:cNvPicPr>
          <p:nvPr/>
        </p:nvPicPr>
        <p:blipFill>
          <a:blip r:embed="rId3"/>
          <a:stretch>
            <a:fillRect/>
          </a:stretch>
        </p:blipFill>
        <p:spPr>
          <a:xfrm>
            <a:off x="295275" y="2209800"/>
            <a:ext cx="8391525" cy="3718354"/>
          </a:xfrm>
          <a:prstGeom prst="rect">
            <a:avLst/>
          </a:prstGeom>
        </p:spPr>
      </p:pic>
      <p:sp>
        <p:nvSpPr>
          <p:cNvPr id="4" name="TextBox 3"/>
          <p:cNvSpPr txBox="1"/>
          <p:nvPr/>
        </p:nvSpPr>
        <p:spPr>
          <a:xfrm rot="1290241">
            <a:off x="2900375" y="22077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1721068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152"/>
          </a:xfrm>
        </p:spPr>
        <p:txBody>
          <a:bodyPr/>
          <a:lstStyle/>
          <a:p>
            <a:r>
              <a:rPr lang="en-US" sz="4000" dirty="0" smtClean="0"/>
              <a:t>All Project Flowchart</a:t>
            </a:r>
            <a:endParaRPr lang="en-US" sz="4000" dirty="0"/>
          </a:p>
        </p:txBody>
      </p:sp>
      <p:pic>
        <p:nvPicPr>
          <p:cNvPr id="6" name="Content Placeholder 5"/>
          <p:cNvPicPr>
            <a:picLocks noGrp="1" noChangeAspect="1"/>
          </p:cNvPicPr>
          <p:nvPr>
            <p:ph sz="quarter" idx="13"/>
          </p:nvPr>
        </p:nvPicPr>
        <p:blipFill>
          <a:blip r:embed="rId2"/>
          <a:stretch>
            <a:fillRect/>
          </a:stretch>
        </p:blipFill>
        <p:spPr>
          <a:xfrm>
            <a:off x="1066800" y="699152"/>
            <a:ext cx="7045221" cy="3415648"/>
          </a:xfrm>
          <a:prstGeom prst="rect">
            <a:avLst/>
          </a:prstGeom>
        </p:spPr>
      </p:pic>
      <p:pic>
        <p:nvPicPr>
          <p:cNvPr id="4" name="Picture 3"/>
          <p:cNvPicPr>
            <a:picLocks noChangeAspect="1"/>
          </p:cNvPicPr>
          <p:nvPr/>
        </p:nvPicPr>
        <p:blipFill>
          <a:blip r:embed="rId3"/>
          <a:stretch>
            <a:fillRect/>
          </a:stretch>
        </p:blipFill>
        <p:spPr>
          <a:xfrm>
            <a:off x="809625" y="762000"/>
            <a:ext cx="7524750" cy="5776912"/>
          </a:xfrm>
          <a:prstGeom prst="rect">
            <a:avLst/>
          </a:prstGeom>
        </p:spPr>
      </p:pic>
      <p:sp>
        <p:nvSpPr>
          <p:cNvPr id="5" name="TextBox 4"/>
          <p:cNvSpPr txBox="1"/>
          <p:nvPr/>
        </p:nvSpPr>
        <p:spPr>
          <a:xfrm rot="1290241">
            <a:off x="157175" y="2265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7"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12675894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dirty="0" smtClean="0"/>
              <a:t>Minimum Requirement Determination Tables</a:t>
            </a:r>
            <a:endParaRPr lang="en-US" sz="2800" dirty="0"/>
          </a:p>
        </p:txBody>
      </p:sp>
      <p:pic>
        <p:nvPicPr>
          <p:cNvPr id="5" name="Picture 4"/>
          <p:cNvPicPr>
            <a:picLocks noChangeAspect="1"/>
          </p:cNvPicPr>
          <p:nvPr/>
        </p:nvPicPr>
        <p:blipFill>
          <a:blip r:embed="rId2"/>
          <a:stretch>
            <a:fillRect/>
          </a:stretch>
        </p:blipFill>
        <p:spPr>
          <a:xfrm>
            <a:off x="1676400" y="891786"/>
            <a:ext cx="6281737" cy="5504251"/>
          </a:xfrm>
          <a:prstGeom prst="rect">
            <a:avLst/>
          </a:prstGeom>
        </p:spPr>
      </p:pic>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36762325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Project Threshold Table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064172"/>
              </p:ext>
            </p:extLst>
          </p:nvPr>
        </p:nvGraphicFramePr>
        <p:xfrm>
          <a:off x="457200" y="901557"/>
          <a:ext cx="8229600" cy="5578748"/>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796727750"/>
                    </a:ext>
                  </a:extLst>
                </a:gridCol>
                <a:gridCol w="1828800">
                  <a:extLst>
                    <a:ext uri="{9D8B030D-6E8A-4147-A177-3AD203B41FA5}">
                      <a16:colId xmlns:a16="http://schemas.microsoft.com/office/drawing/2014/main" val="3012950180"/>
                    </a:ext>
                  </a:extLst>
                </a:gridCol>
                <a:gridCol w="1676400">
                  <a:extLst>
                    <a:ext uri="{9D8B030D-6E8A-4147-A177-3AD203B41FA5}">
                      <a16:colId xmlns:a16="http://schemas.microsoft.com/office/drawing/2014/main" val="2883286196"/>
                    </a:ext>
                  </a:extLst>
                </a:gridCol>
                <a:gridCol w="1600200">
                  <a:extLst>
                    <a:ext uri="{9D8B030D-6E8A-4147-A177-3AD203B41FA5}">
                      <a16:colId xmlns:a16="http://schemas.microsoft.com/office/drawing/2014/main" val="2793381687"/>
                    </a:ext>
                  </a:extLst>
                </a:gridCol>
              </a:tblGrid>
              <a:tr h="828989">
                <a:tc>
                  <a:txBody>
                    <a:bodyPr/>
                    <a:lstStyle/>
                    <a:p>
                      <a:r>
                        <a:rPr lang="en-US" dirty="0" smtClean="0"/>
                        <a:t>Surface Type (ft</a:t>
                      </a:r>
                      <a:r>
                        <a:rPr lang="en-US" baseline="30000" dirty="0" smtClean="0"/>
                        <a:t>2</a:t>
                      </a:r>
                      <a:r>
                        <a:rPr lang="en-US" dirty="0" smtClean="0"/>
                        <a:t>)</a:t>
                      </a:r>
                      <a:endParaRPr lang="en-US" dirty="0"/>
                    </a:p>
                  </a:txBody>
                  <a:tcPr/>
                </a:tc>
                <a:tc>
                  <a:txBody>
                    <a:bodyPr/>
                    <a:lstStyle/>
                    <a:p>
                      <a:r>
                        <a:rPr lang="en-US" dirty="0" smtClean="0"/>
                        <a:t>Onsite </a:t>
                      </a:r>
                      <a:endParaRPr lang="en-US" dirty="0"/>
                    </a:p>
                  </a:txBody>
                  <a:tcPr/>
                </a:tc>
                <a:tc>
                  <a:txBody>
                    <a:bodyPr/>
                    <a:lstStyle/>
                    <a:p>
                      <a:r>
                        <a:rPr lang="en-US" dirty="0" smtClean="0"/>
                        <a:t>Offsite</a:t>
                      </a:r>
                      <a:endParaRPr lang="en-US" dirty="0"/>
                    </a:p>
                  </a:txBody>
                  <a:tcPr/>
                </a:tc>
                <a:tc>
                  <a:txBody>
                    <a:bodyPr/>
                    <a:lstStyle/>
                    <a:p>
                      <a:r>
                        <a:rPr lang="en-US" dirty="0" smtClean="0"/>
                        <a:t>Total</a:t>
                      </a:r>
                      <a:r>
                        <a:rPr lang="en-US" baseline="0" dirty="0" smtClean="0"/>
                        <a:t> of Onsite and Offsite</a:t>
                      </a:r>
                      <a:endParaRPr lang="en-US" dirty="0"/>
                    </a:p>
                  </a:txBody>
                  <a:tcPr/>
                </a:tc>
                <a:extLst>
                  <a:ext uri="{0D108BD9-81ED-4DB2-BD59-A6C34878D82A}">
                    <a16:rowId xmlns:a16="http://schemas.microsoft.com/office/drawing/2014/main" val="2609563777"/>
                  </a:ext>
                </a:extLst>
              </a:tr>
              <a:tr h="480287">
                <a:tc>
                  <a:txBody>
                    <a:bodyPr/>
                    <a:lstStyle/>
                    <a:p>
                      <a:r>
                        <a:rPr lang="en-US" dirty="0" smtClean="0"/>
                        <a:t>Proposed Roof Area</a:t>
                      </a:r>
                      <a:endParaRPr lang="en-US" dirty="0"/>
                    </a:p>
                  </a:txBody>
                  <a:tcPr/>
                </a:tc>
                <a:tc>
                  <a:txBody>
                    <a:bodyPr/>
                    <a:lstStyle/>
                    <a:p>
                      <a:r>
                        <a:rPr lang="en-US" dirty="0" smtClean="0"/>
                        <a:t>1600</a:t>
                      </a:r>
                      <a:endParaRPr lang="en-US" dirty="0"/>
                    </a:p>
                  </a:txBody>
                  <a:tcPr/>
                </a:tc>
                <a:tc>
                  <a:txBody>
                    <a:bodyPr/>
                    <a:lstStyle/>
                    <a:p>
                      <a:r>
                        <a:rPr lang="en-US" dirty="0" smtClean="0"/>
                        <a:t>0</a:t>
                      </a:r>
                      <a:endParaRPr lang="en-US" dirty="0"/>
                    </a:p>
                  </a:txBody>
                  <a:tcPr/>
                </a:tc>
                <a:tc>
                  <a:txBody>
                    <a:bodyPr/>
                    <a:lstStyle/>
                    <a:p>
                      <a:r>
                        <a:rPr lang="en-US" dirty="0" smtClean="0"/>
                        <a:t>1600</a:t>
                      </a:r>
                      <a:endParaRPr lang="en-US" dirty="0"/>
                    </a:p>
                  </a:txBody>
                  <a:tcPr/>
                </a:tc>
                <a:extLst>
                  <a:ext uri="{0D108BD9-81ED-4DB2-BD59-A6C34878D82A}">
                    <a16:rowId xmlns:a16="http://schemas.microsoft.com/office/drawing/2014/main" val="1149136472"/>
                  </a:ext>
                </a:extLst>
              </a:tr>
              <a:tr h="480287">
                <a:tc>
                  <a:txBody>
                    <a:bodyPr/>
                    <a:lstStyle/>
                    <a:p>
                      <a:r>
                        <a:rPr lang="en-US" dirty="0" smtClean="0"/>
                        <a:t>Proposed Walkways and</a:t>
                      </a:r>
                      <a:r>
                        <a:rPr lang="en-US" baseline="0" dirty="0" smtClean="0"/>
                        <a:t> Sidewalks (including gravel walkways).</a:t>
                      </a:r>
                      <a:endParaRPr lang="en-US" dirty="0"/>
                    </a:p>
                  </a:txBody>
                  <a:tcPr/>
                </a:tc>
                <a:tc>
                  <a:txBody>
                    <a:bodyPr/>
                    <a:lstStyle/>
                    <a:p>
                      <a:r>
                        <a:rPr lang="en-US" dirty="0" smtClean="0"/>
                        <a:t>140</a:t>
                      </a:r>
                      <a:endParaRPr lang="en-US" dirty="0"/>
                    </a:p>
                  </a:txBody>
                  <a:tcPr/>
                </a:tc>
                <a:tc>
                  <a:txBody>
                    <a:bodyPr/>
                    <a:lstStyle/>
                    <a:p>
                      <a:r>
                        <a:rPr lang="en-US" dirty="0" smtClean="0"/>
                        <a:t>184</a:t>
                      </a:r>
                      <a:endParaRPr lang="en-US" dirty="0"/>
                    </a:p>
                  </a:txBody>
                  <a:tcPr/>
                </a:tc>
                <a:tc>
                  <a:txBody>
                    <a:bodyPr/>
                    <a:lstStyle/>
                    <a:p>
                      <a:r>
                        <a:rPr lang="en-US" dirty="0" smtClean="0"/>
                        <a:t>324</a:t>
                      </a:r>
                      <a:endParaRPr lang="en-US" dirty="0"/>
                    </a:p>
                  </a:txBody>
                  <a:tcPr/>
                </a:tc>
                <a:extLst>
                  <a:ext uri="{0D108BD9-81ED-4DB2-BD59-A6C34878D82A}">
                    <a16:rowId xmlns:a16="http://schemas.microsoft.com/office/drawing/2014/main" val="2872140557"/>
                  </a:ext>
                </a:extLst>
              </a:tr>
              <a:tr h="480287">
                <a:tc>
                  <a:txBody>
                    <a:bodyPr/>
                    <a:lstStyle/>
                    <a:p>
                      <a:r>
                        <a:rPr lang="en-US" dirty="0" smtClean="0"/>
                        <a:t>Proposed</a:t>
                      </a:r>
                      <a:r>
                        <a:rPr lang="en-US" baseline="0" dirty="0" smtClean="0"/>
                        <a:t> Deck/Patio</a:t>
                      </a:r>
                      <a:endParaRPr lang="en-US" dirty="0"/>
                    </a:p>
                  </a:txBody>
                  <a:tcPr/>
                </a:tc>
                <a:tc>
                  <a:txBody>
                    <a:bodyPr/>
                    <a:lstStyle/>
                    <a:p>
                      <a:r>
                        <a:rPr lang="en-US" dirty="0" smtClean="0"/>
                        <a:t>150</a:t>
                      </a:r>
                      <a:endParaRPr lang="en-US" dirty="0"/>
                    </a:p>
                  </a:txBody>
                  <a:tcPr/>
                </a:tc>
                <a:tc>
                  <a:txBody>
                    <a:bodyPr/>
                    <a:lstStyle/>
                    <a:p>
                      <a:r>
                        <a:rPr lang="en-US" dirty="0" smtClean="0"/>
                        <a:t>0</a:t>
                      </a:r>
                      <a:endParaRPr lang="en-US" dirty="0"/>
                    </a:p>
                  </a:txBody>
                  <a:tcPr/>
                </a:tc>
                <a:tc>
                  <a:txBody>
                    <a:bodyPr/>
                    <a:lstStyle/>
                    <a:p>
                      <a:r>
                        <a:rPr lang="en-US" dirty="0" smtClean="0"/>
                        <a:t>150</a:t>
                      </a:r>
                      <a:endParaRPr lang="en-US" dirty="0"/>
                    </a:p>
                  </a:txBody>
                  <a:tcPr/>
                </a:tc>
                <a:extLst>
                  <a:ext uri="{0D108BD9-81ED-4DB2-BD59-A6C34878D82A}">
                    <a16:rowId xmlns:a16="http://schemas.microsoft.com/office/drawing/2014/main" val="2186463951"/>
                  </a:ext>
                </a:extLst>
              </a:tr>
              <a:tr h="480287">
                <a:tc>
                  <a:txBody>
                    <a:bodyPr/>
                    <a:lstStyle/>
                    <a:p>
                      <a:r>
                        <a:rPr lang="en-US" dirty="0" smtClean="0"/>
                        <a:t>Proposed Driveway</a:t>
                      </a:r>
                      <a:endParaRPr lang="en-US" dirty="0"/>
                    </a:p>
                  </a:txBody>
                  <a:tcPr/>
                </a:tc>
                <a:tc>
                  <a:txBody>
                    <a:bodyPr/>
                    <a:lstStyle/>
                    <a:p>
                      <a:r>
                        <a:rPr lang="en-US" dirty="0" smtClean="0"/>
                        <a:t>180</a:t>
                      </a:r>
                      <a:endParaRPr lang="en-US" dirty="0"/>
                    </a:p>
                  </a:txBody>
                  <a:tcPr/>
                </a:tc>
                <a:tc>
                  <a:txBody>
                    <a:bodyPr/>
                    <a:lstStyle/>
                    <a:p>
                      <a:r>
                        <a:rPr lang="en-US" dirty="0" smtClean="0"/>
                        <a:t>20</a:t>
                      </a:r>
                      <a:endParaRPr lang="en-US" dirty="0"/>
                    </a:p>
                  </a:txBody>
                  <a:tcPr/>
                </a:tc>
                <a:tc>
                  <a:txBody>
                    <a:bodyPr/>
                    <a:lstStyle/>
                    <a:p>
                      <a:r>
                        <a:rPr lang="en-US" dirty="0" smtClean="0"/>
                        <a:t>200</a:t>
                      </a:r>
                      <a:endParaRPr lang="en-US" dirty="0"/>
                    </a:p>
                  </a:txBody>
                  <a:tcPr/>
                </a:tc>
                <a:extLst>
                  <a:ext uri="{0D108BD9-81ED-4DB2-BD59-A6C34878D82A}">
                    <a16:rowId xmlns:a16="http://schemas.microsoft.com/office/drawing/2014/main" val="3994600407"/>
                  </a:ext>
                </a:extLst>
              </a:tr>
              <a:tr h="480287">
                <a:tc>
                  <a:txBody>
                    <a:bodyPr/>
                    <a:lstStyle/>
                    <a:p>
                      <a:r>
                        <a:rPr lang="en-US" dirty="0" smtClean="0"/>
                        <a:t>Other</a:t>
                      </a:r>
                      <a:r>
                        <a:rPr lang="en-US" baseline="0" dirty="0" smtClean="0"/>
                        <a:t> Proposed Driving Surfaces (parking pads, street improvements, etc.)</a:t>
                      </a:r>
                      <a:endParaRPr lang="en-US" dirty="0"/>
                    </a:p>
                  </a:txBody>
                  <a:tcPr/>
                </a:tc>
                <a:tc>
                  <a:txBody>
                    <a:bodyPr/>
                    <a:lstStyle/>
                    <a:p>
                      <a:r>
                        <a:rPr lang="en-US" dirty="0" smtClean="0"/>
                        <a:t>0</a:t>
                      </a:r>
                      <a:endParaRPr lang="en-US" dirty="0"/>
                    </a:p>
                  </a:txBody>
                  <a:tcPr/>
                </a:tc>
                <a:tc>
                  <a:txBody>
                    <a:bodyPr/>
                    <a:lstStyle/>
                    <a:p>
                      <a:r>
                        <a:rPr lang="en-US" dirty="0" smtClean="0"/>
                        <a:t>30 (utility cut)</a:t>
                      </a:r>
                      <a:endParaRPr lang="en-US" dirty="0"/>
                    </a:p>
                  </a:txBody>
                  <a:tcPr/>
                </a:tc>
                <a:tc>
                  <a:txBody>
                    <a:bodyPr/>
                    <a:lstStyle/>
                    <a:p>
                      <a:r>
                        <a:rPr lang="en-US" dirty="0" smtClean="0"/>
                        <a:t>30</a:t>
                      </a:r>
                      <a:endParaRPr lang="en-US" dirty="0"/>
                    </a:p>
                  </a:txBody>
                  <a:tcPr/>
                </a:tc>
                <a:extLst>
                  <a:ext uri="{0D108BD9-81ED-4DB2-BD59-A6C34878D82A}">
                    <a16:rowId xmlns:a16="http://schemas.microsoft.com/office/drawing/2014/main" val="2525504179"/>
                  </a:ext>
                </a:extLst>
              </a:tr>
              <a:tr h="480287">
                <a:tc>
                  <a:txBody>
                    <a:bodyPr/>
                    <a:lstStyle/>
                    <a:p>
                      <a:r>
                        <a:rPr lang="en-US" dirty="0" smtClean="0"/>
                        <a:t>Total Amount</a:t>
                      </a:r>
                      <a:r>
                        <a:rPr lang="en-US" baseline="0" dirty="0" smtClean="0"/>
                        <a:t> of All Proposed Surfaces Above (Total Hard Surface Area)</a:t>
                      </a:r>
                      <a:endParaRPr lang="en-US" dirty="0"/>
                    </a:p>
                  </a:txBody>
                  <a:tcPr/>
                </a:tc>
                <a:tc>
                  <a:txBody>
                    <a:bodyPr/>
                    <a:lstStyle/>
                    <a:p>
                      <a:r>
                        <a:rPr lang="en-US" dirty="0" smtClean="0"/>
                        <a:t>2070</a:t>
                      </a:r>
                      <a:endParaRPr lang="en-US" dirty="0"/>
                    </a:p>
                  </a:txBody>
                  <a:tcPr/>
                </a:tc>
                <a:tc>
                  <a:txBody>
                    <a:bodyPr/>
                    <a:lstStyle/>
                    <a:p>
                      <a:r>
                        <a:rPr lang="en-US" dirty="0" smtClean="0"/>
                        <a:t>234</a:t>
                      </a:r>
                      <a:endParaRPr lang="en-US" dirty="0"/>
                    </a:p>
                  </a:txBody>
                  <a:tcPr/>
                </a:tc>
                <a:tc>
                  <a:txBody>
                    <a:bodyPr/>
                    <a:lstStyle/>
                    <a:p>
                      <a:r>
                        <a:rPr lang="en-US" dirty="0" smtClean="0"/>
                        <a:t>2304</a:t>
                      </a:r>
                      <a:endParaRPr lang="en-US" dirty="0"/>
                    </a:p>
                  </a:txBody>
                  <a:tcPr/>
                </a:tc>
                <a:extLst>
                  <a:ext uri="{0D108BD9-81ED-4DB2-BD59-A6C34878D82A}">
                    <a16:rowId xmlns:a16="http://schemas.microsoft.com/office/drawing/2014/main" val="602771469"/>
                  </a:ext>
                </a:extLst>
              </a:tr>
              <a:tr h="480287">
                <a:tc>
                  <a:txBody>
                    <a:bodyPr/>
                    <a:lstStyle/>
                    <a:p>
                      <a:r>
                        <a:rPr lang="en-US" dirty="0" smtClean="0"/>
                        <a:t>Amount of Land Disturbed</a:t>
                      </a:r>
                      <a:endParaRPr lang="en-US" dirty="0"/>
                    </a:p>
                  </a:txBody>
                  <a:tcPr/>
                </a:tc>
                <a:tc>
                  <a:txBody>
                    <a:bodyPr/>
                    <a:lstStyle/>
                    <a:p>
                      <a:r>
                        <a:rPr lang="en-US" dirty="0" smtClean="0"/>
                        <a:t>6000</a:t>
                      </a:r>
                      <a:endParaRPr lang="en-US" dirty="0"/>
                    </a:p>
                  </a:txBody>
                  <a:tcPr/>
                </a:tc>
                <a:tc>
                  <a:txBody>
                    <a:bodyPr/>
                    <a:lstStyle/>
                    <a:p>
                      <a:r>
                        <a:rPr lang="en-US" dirty="0" smtClean="0"/>
                        <a:t>648</a:t>
                      </a:r>
                      <a:endParaRPr lang="en-US" dirty="0"/>
                    </a:p>
                  </a:txBody>
                  <a:tcPr/>
                </a:tc>
                <a:tc>
                  <a:txBody>
                    <a:bodyPr/>
                    <a:lstStyle/>
                    <a:p>
                      <a:r>
                        <a:rPr lang="en-US" dirty="0" smtClean="0"/>
                        <a:t>6648</a:t>
                      </a:r>
                      <a:endParaRPr lang="en-US" dirty="0"/>
                    </a:p>
                  </a:txBody>
                  <a:tcPr/>
                </a:tc>
                <a:extLst>
                  <a:ext uri="{0D108BD9-81ED-4DB2-BD59-A6C34878D82A}">
                    <a16:rowId xmlns:a16="http://schemas.microsoft.com/office/drawing/2014/main" val="479074604"/>
                  </a:ext>
                </a:extLst>
              </a:tr>
            </a:tbl>
          </a:graphicData>
        </a:graphic>
      </p:graphicFrame>
      <p:sp>
        <p:nvSpPr>
          <p:cNvPr id="5" name="TextBox 4"/>
          <p:cNvSpPr txBox="1"/>
          <p:nvPr/>
        </p:nvSpPr>
        <p:spPr>
          <a:xfrm rot="1290241">
            <a:off x="233375" y="3946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6"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555495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Impacts Table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Used to determine how Minimum Requirements apply when construction has occurred on the site since 2003.</a:t>
            </a:r>
          </a:p>
          <a:p>
            <a:r>
              <a:rPr lang="en-US" b="1" dirty="0" smtClean="0">
                <a:solidFill>
                  <a:schemeClr val="tx1"/>
                </a:solidFill>
              </a:rPr>
              <a:t>Must take into account all construction that has occurred on the site since 2003.</a:t>
            </a:r>
          </a:p>
          <a:p>
            <a:r>
              <a:rPr lang="en-US" b="1" dirty="0" smtClean="0">
                <a:solidFill>
                  <a:schemeClr val="tx1"/>
                </a:solidFill>
              </a:rPr>
              <a:t>Example: Build Home in 2006.  Build Garage in 2012 – that garage may be under the 2,000 SF threshold but would still have to comply with </a:t>
            </a:r>
            <a:r>
              <a:rPr lang="en-US" b="1" dirty="0" err="1" smtClean="0">
                <a:solidFill>
                  <a:schemeClr val="tx1"/>
                </a:solidFill>
              </a:rPr>
              <a:t>MRs.</a:t>
            </a:r>
            <a:r>
              <a:rPr lang="en-US" b="1" dirty="0" smtClean="0">
                <a:solidFill>
                  <a:schemeClr val="tx1"/>
                </a:solidFill>
              </a:rPr>
              <a:t>  </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72722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Waterbody Table</a:t>
            </a:r>
            <a:endParaRPr lang="en-US" dirty="0"/>
          </a:p>
        </p:txBody>
      </p:sp>
      <p:sp>
        <p:nvSpPr>
          <p:cNvPr id="3" name="Content Placeholder 2"/>
          <p:cNvSpPr>
            <a:spLocks noGrp="1"/>
          </p:cNvSpPr>
          <p:nvPr>
            <p:ph idx="1"/>
          </p:nvPr>
        </p:nvSpPr>
        <p:spPr>
          <a:xfrm>
            <a:off x="457200" y="1981200"/>
            <a:ext cx="8229600" cy="4144963"/>
          </a:xfrm>
        </p:spPr>
        <p:txBody>
          <a:bodyPr/>
          <a:lstStyle/>
          <a:p>
            <a:pPr marL="0" indent="0">
              <a:buNone/>
            </a:pPr>
            <a:r>
              <a:rPr lang="en-US" b="1" dirty="0" smtClean="0">
                <a:solidFill>
                  <a:schemeClr val="tx1"/>
                </a:solidFill>
              </a:rPr>
              <a:t>How to determine the type of receiving waterbody?</a:t>
            </a:r>
          </a:p>
          <a:p>
            <a:r>
              <a:rPr lang="en-US" b="1" dirty="0" err="1" smtClean="0">
                <a:solidFill>
                  <a:schemeClr val="tx1"/>
                </a:solidFill>
              </a:rPr>
              <a:t>tMap</a:t>
            </a:r>
            <a:r>
              <a:rPr lang="en-US" b="1" dirty="0" smtClean="0">
                <a:solidFill>
                  <a:schemeClr val="tx1"/>
                </a:solidFill>
              </a:rPr>
              <a:t> provides some basic information but also Ask Us!  What is shown might not be up to date or might not be relevant to SWMM compliance.</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287956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tMap Overview!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38344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800" dirty="0" smtClean="0"/>
              <a:t>Where is the Project?</a:t>
            </a:r>
            <a:endParaRPr lang="en-US" sz="4800" dirty="0"/>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b="1" dirty="0" smtClean="0">
                <a:solidFill>
                  <a:schemeClr val="tx1"/>
                </a:solidFill>
              </a:rPr>
              <a:t>Minimum Requirements (MR #5, MR#6, MR#7, MR#8) are based upon the most sensitive receiving waterbody encountered downstream from the project site.</a:t>
            </a:r>
          </a:p>
          <a:p>
            <a:pPr lvl="1"/>
            <a:r>
              <a:rPr lang="en-US" sz="1800" b="1" dirty="0" smtClean="0">
                <a:solidFill>
                  <a:schemeClr val="tx1"/>
                </a:solidFill>
              </a:rPr>
              <a:t>A receiving waterbody – naturally and/or reconstructed naturally occurring surface water bodies, such as creeks, streams, rivers, lakes, wetlands, estuaries, and marine waters, or groundwater, to which a stormwater system discharges.</a:t>
            </a:r>
            <a:endParaRPr lang="en-US" b="1" dirty="0">
              <a:solidFill>
                <a:schemeClr val="tx1"/>
              </a:solidFill>
            </a:endParaRPr>
          </a:p>
          <a:p>
            <a:pPr marL="342900" lvl="1" indent="-342900">
              <a:buFont typeface="Arial" pitchFamily="34" charset="0"/>
              <a:buChar char="•"/>
            </a:pPr>
            <a:r>
              <a:rPr lang="en-US" sz="2400" b="1" dirty="0">
                <a:solidFill>
                  <a:schemeClr val="tx1"/>
                </a:solidFill>
              </a:rPr>
              <a:t>“Most sensitive for SWMM.”</a:t>
            </a:r>
          </a:p>
          <a:p>
            <a:pPr marL="800100" lvl="1" indent="-342900">
              <a:buFont typeface="+mj-lt"/>
              <a:buAutoNum type="arabicPeriod"/>
            </a:pPr>
            <a:r>
              <a:rPr lang="en-US" sz="1800" b="1" dirty="0" smtClean="0">
                <a:solidFill>
                  <a:schemeClr val="tx1"/>
                </a:solidFill>
              </a:rPr>
              <a:t>Wetlands</a:t>
            </a:r>
          </a:p>
          <a:p>
            <a:pPr marL="800100" lvl="1" indent="-342900">
              <a:buFont typeface="+mj-lt"/>
              <a:buAutoNum type="arabicPeriod"/>
            </a:pPr>
            <a:r>
              <a:rPr lang="en-US" sz="1800" b="1" dirty="0" smtClean="0">
                <a:solidFill>
                  <a:schemeClr val="tx1"/>
                </a:solidFill>
              </a:rPr>
              <a:t>Waterbodies that are Not Flow Control Exempt Waterbodies</a:t>
            </a:r>
          </a:p>
          <a:p>
            <a:pPr marL="800100" lvl="1" indent="-342900">
              <a:buFont typeface="+mj-lt"/>
              <a:buAutoNum type="arabicPeriod"/>
            </a:pPr>
            <a:r>
              <a:rPr lang="en-US" sz="1800" b="1" dirty="0" smtClean="0">
                <a:solidFill>
                  <a:schemeClr val="tx1"/>
                </a:solidFill>
              </a:rPr>
              <a:t>Flow Control Exempt Waterbodies</a:t>
            </a:r>
          </a:p>
          <a:p>
            <a:pPr marL="342900" lvl="1" indent="-342900">
              <a:buFont typeface="Arial" pitchFamily="34" charset="0"/>
              <a:buChar char="•"/>
            </a:pPr>
            <a:r>
              <a:rPr lang="en-US" sz="2400" b="1" dirty="0">
                <a:solidFill>
                  <a:schemeClr val="tx1"/>
                </a:solidFill>
              </a:rPr>
              <a:t>Common mistake – not knowing </a:t>
            </a:r>
            <a:r>
              <a:rPr lang="en-US" sz="2400" b="1" dirty="0" smtClean="0">
                <a:solidFill>
                  <a:schemeClr val="tx1"/>
                </a:solidFill>
              </a:rPr>
              <a:t>every receiving waterbody </a:t>
            </a:r>
            <a:r>
              <a:rPr lang="en-US" sz="2400" b="1" dirty="0">
                <a:solidFill>
                  <a:schemeClr val="tx1"/>
                </a:solidFill>
              </a:rPr>
              <a:t>which means not knowing which is most sensitive waterbody and not </a:t>
            </a:r>
            <a:r>
              <a:rPr lang="en-US" sz="2400" b="1" dirty="0" smtClean="0">
                <a:solidFill>
                  <a:schemeClr val="tx1"/>
                </a:solidFill>
              </a:rPr>
              <a:t>selecting the correct </a:t>
            </a:r>
            <a:r>
              <a:rPr lang="en-US" sz="2400" b="1" dirty="0" err="1" smtClean="0">
                <a:solidFill>
                  <a:schemeClr val="tx1"/>
                </a:solidFill>
              </a:rPr>
              <a:t>MRs</a:t>
            </a:r>
            <a:r>
              <a:rPr lang="en-US" sz="2400" b="1" dirty="0" err="1">
                <a:solidFill>
                  <a:schemeClr val="tx1"/>
                </a:solidFill>
              </a:rPr>
              <a:t>.</a:t>
            </a:r>
            <a:endParaRPr lang="en-US" sz="2400"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10861581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Flow Control Exempt</a:t>
            </a:r>
            <a:endParaRPr lang="en-US" sz="3600" dirty="0"/>
          </a:p>
        </p:txBody>
      </p:sp>
      <p:sp>
        <p:nvSpPr>
          <p:cNvPr id="3" name="Content Placeholder 2"/>
          <p:cNvSpPr>
            <a:spLocks noGrp="1"/>
          </p:cNvSpPr>
          <p:nvPr>
            <p:ph idx="1"/>
          </p:nvPr>
        </p:nvSpPr>
        <p:spPr>
          <a:xfrm>
            <a:off x="457200" y="685800"/>
            <a:ext cx="8229600" cy="5730875"/>
          </a:xfrm>
        </p:spPr>
        <p:txBody>
          <a:bodyPr>
            <a:noAutofit/>
          </a:bodyPr>
          <a:lstStyle/>
          <a:p>
            <a:pPr marL="0" indent="0">
              <a:buNone/>
            </a:pPr>
            <a:r>
              <a:rPr lang="en-US" sz="1800" b="1" dirty="0" smtClean="0">
                <a:solidFill>
                  <a:schemeClr val="tx1"/>
                </a:solidFill>
              </a:rPr>
              <a:t>A </a:t>
            </a:r>
            <a:r>
              <a:rPr lang="en-US" sz="1800" b="1" dirty="0">
                <a:solidFill>
                  <a:schemeClr val="tx1"/>
                </a:solidFill>
              </a:rPr>
              <a:t>project is flow control exempt if stormwater from that project </a:t>
            </a:r>
            <a:r>
              <a:rPr lang="en-US" sz="1800" b="1" dirty="0" smtClean="0">
                <a:solidFill>
                  <a:schemeClr val="tx1"/>
                </a:solidFill>
              </a:rPr>
              <a:t>discharges </a:t>
            </a:r>
            <a:r>
              <a:rPr lang="en-US" sz="1800" b="1" dirty="0">
                <a:solidFill>
                  <a:schemeClr val="tx1"/>
                </a:solidFill>
              </a:rPr>
              <a:t>directly or indirectly to </a:t>
            </a:r>
            <a:r>
              <a:rPr lang="en-US" sz="1800" b="1" u="sng" dirty="0">
                <a:solidFill>
                  <a:schemeClr val="tx1"/>
                </a:solidFill>
              </a:rPr>
              <a:t>saltwater bodies, or the Puyallup </a:t>
            </a:r>
            <a:r>
              <a:rPr lang="en-US" sz="1800" b="1" u="sng" dirty="0" smtClean="0">
                <a:solidFill>
                  <a:schemeClr val="tx1"/>
                </a:solidFill>
              </a:rPr>
              <a:t>River </a:t>
            </a:r>
            <a:r>
              <a:rPr lang="en-US" sz="1800" b="1" dirty="0">
                <a:solidFill>
                  <a:schemeClr val="tx1"/>
                </a:solidFill>
              </a:rPr>
              <a:t>and all the following restrictions are </a:t>
            </a:r>
            <a:r>
              <a:rPr lang="en-US" sz="1800" b="1" dirty="0" smtClean="0">
                <a:solidFill>
                  <a:schemeClr val="tx1"/>
                </a:solidFill>
              </a:rPr>
              <a:t>met:</a:t>
            </a:r>
          </a:p>
          <a:p>
            <a:r>
              <a:rPr lang="en-US" sz="1800" b="1" dirty="0" smtClean="0">
                <a:solidFill>
                  <a:schemeClr val="tx1"/>
                </a:solidFill>
              </a:rPr>
              <a:t>Direct </a:t>
            </a:r>
            <a:r>
              <a:rPr lang="en-US" sz="1800" b="1" dirty="0">
                <a:solidFill>
                  <a:schemeClr val="tx1"/>
                </a:solidFill>
              </a:rPr>
              <a:t>discharge to the saltwater body, or the Puyallup River </a:t>
            </a:r>
            <a:r>
              <a:rPr lang="en-US" sz="1800" b="1" dirty="0" smtClean="0">
                <a:solidFill>
                  <a:schemeClr val="tx1"/>
                </a:solidFill>
              </a:rPr>
              <a:t>does </a:t>
            </a:r>
            <a:r>
              <a:rPr lang="en-US" sz="1800" b="1" dirty="0">
                <a:solidFill>
                  <a:schemeClr val="tx1"/>
                </a:solidFill>
              </a:rPr>
              <a:t>not result in the diversion of stormwater and surface </a:t>
            </a:r>
            <a:r>
              <a:rPr lang="en-US" sz="1800" b="1" dirty="0" smtClean="0">
                <a:solidFill>
                  <a:schemeClr val="tx1"/>
                </a:solidFill>
              </a:rPr>
              <a:t>water </a:t>
            </a:r>
            <a:r>
              <a:rPr lang="en-US" sz="1800" b="1" dirty="0">
                <a:solidFill>
                  <a:schemeClr val="tx1"/>
                </a:solidFill>
              </a:rPr>
              <a:t>from </a:t>
            </a:r>
            <a:r>
              <a:rPr lang="en-US" sz="1800" b="1" dirty="0" smtClean="0">
                <a:solidFill>
                  <a:schemeClr val="tx1"/>
                </a:solidFill>
              </a:rPr>
              <a:t>certain streams and wetlands.</a:t>
            </a:r>
            <a:endParaRPr lang="en-US" sz="1800" b="1" dirty="0">
              <a:solidFill>
                <a:schemeClr val="tx1"/>
              </a:solidFill>
            </a:endParaRPr>
          </a:p>
          <a:p>
            <a:r>
              <a:rPr lang="en-US" sz="1800" b="1" dirty="0" smtClean="0">
                <a:solidFill>
                  <a:schemeClr val="tx1"/>
                </a:solidFill>
              </a:rPr>
              <a:t>Flow splitters are appropriately designed for routing stormwater to certain stream and wetland types.</a:t>
            </a:r>
          </a:p>
          <a:p>
            <a:r>
              <a:rPr lang="en-US" sz="1800" b="1" dirty="0" smtClean="0">
                <a:solidFill>
                  <a:schemeClr val="tx1"/>
                </a:solidFill>
              </a:rPr>
              <a:t>Stormwater </a:t>
            </a:r>
            <a:r>
              <a:rPr lang="en-US" sz="1800" b="1" dirty="0">
                <a:solidFill>
                  <a:schemeClr val="tx1"/>
                </a:solidFill>
              </a:rPr>
              <a:t>and surface water from the project </a:t>
            </a:r>
            <a:r>
              <a:rPr lang="en-US" sz="1800" b="1" dirty="0" smtClean="0">
                <a:solidFill>
                  <a:schemeClr val="tx1"/>
                </a:solidFill>
              </a:rPr>
              <a:t>must discharge </a:t>
            </a:r>
            <a:r>
              <a:rPr lang="en-US" sz="1800" b="1" dirty="0">
                <a:solidFill>
                  <a:schemeClr val="tx1"/>
                </a:solidFill>
              </a:rPr>
              <a:t>to a conveyance system that is comprised entirely </a:t>
            </a:r>
            <a:r>
              <a:rPr lang="en-US" sz="1800" b="1" dirty="0" smtClean="0">
                <a:solidFill>
                  <a:schemeClr val="tx1"/>
                </a:solidFill>
              </a:rPr>
              <a:t>of </a:t>
            </a:r>
            <a:r>
              <a:rPr lang="en-US" sz="1800" b="1" dirty="0">
                <a:solidFill>
                  <a:schemeClr val="tx1"/>
                </a:solidFill>
              </a:rPr>
              <a:t>artificial conveyance elements (e.g., pipes, ditches, outfall </a:t>
            </a:r>
            <a:r>
              <a:rPr lang="en-US" sz="1800" b="1" dirty="0" smtClean="0">
                <a:solidFill>
                  <a:schemeClr val="tx1"/>
                </a:solidFill>
              </a:rPr>
              <a:t>protection</a:t>
            </a:r>
            <a:r>
              <a:rPr lang="en-US" sz="1800" b="1" dirty="0">
                <a:solidFill>
                  <a:schemeClr val="tx1"/>
                </a:solidFill>
              </a:rPr>
              <a:t>) and extends to the ordinary high water line of the </a:t>
            </a:r>
            <a:r>
              <a:rPr lang="en-US" sz="1800" b="1" dirty="0" smtClean="0">
                <a:solidFill>
                  <a:schemeClr val="tx1"/>
                </a:solidFill>
              </a:rPr>
              <a:t>exempt </a:t>
            </a:r>
            <a:r>
              <a:rPr lang="en-US" sz="1800" b="1" dirty="0">
                <a:solidFill>
                  <a:schemeClr val="tx1"/>
                </a:solidFill>
              </a:rPr>
              <a:t>receiving </a:t>
            </a:r>
            <a:r>
              <a:rPr lang="en-US" sz="1800" b="1" dirty="0" smtClean="0">
                <a:solidFill>
                  <a:schemeClr val="tx1"/>
                </a:solidFill>
              </a:rPr>
              <a:t>water.</a:t>
            </a:r>
          </a:p>
          <a:p>
            <a:r>
              <a:rPr lang="en-US" sz="1800" b="1" dirty="0" smtClean="0">
                <a:solidFill>
                  <a:schemeClr val="tx1"/>
                </a:solidFill>
              </a:rPr>
              <a:t>The </a:t>
            </a:r>
            <a:r>
              <a:rPr lang="en-US" sz="1800" b="1" dirty="0">
                <a:solidFill>
                  <a:schemeClr val="tx1"/>
                </a:solidFill>
              </a:rPr>
              <a:t>conveyance system between the project and the exempt </a:t>
            </a:r>
            <a:r>
              <a:rPr lang="en-US" sz="1800" b="1" dirty="0" smtClean="0">
                <a:solidFill>
                  <a:schemeClr val="tx1"/>
                </a:solidFill>
              </a:rPr>
              <a:t>receiving </a:t>
            </a:r>
            <a:r>
              <a:rPr lang="en-US" sz="1800" b="1" dirty="0">
                <a:solidFill>
                  <a:schemeClr val="tx1"/>
                </a:solidFill>
              </a:rPr>
              <a:t>water shall have sufficient hydraulic capacity to </a:t>
            </a:r>
            <a:r>
              <a:rPr lang="en-US" sz="1800" b="1" dirty="0" smtClean="0">
                <a:solidFill>
                  <a:schemeClr val="tx1"/>
                </a:solidFill>
              </a:rPr>
              <a:t>convey </a:t>
            </a:r>
            <a:r>
              <a:rPr lang="en-US" sz="1800" b="1" dirty="0">
                <a:solidFill>
                  <a:schemeClr val="tx1"/>
                </a:solidFill>
              </a:rPr>
              <a:t>discharges from future build-out conditions (under </a:t>
            </a:r>
            <a:r>
              <a:rPr lang="en-US" sz="1800" b="1" dirty="0" smtClean="0">
                <a:solidFill>
                  <a:schemeClr val="tx1"/>
                </a:solidFill>
              </a:rPr>
              <a:t>current </a:t>
            </a:r>
            <a:r>
              <a:rPr lang="en-US" sz="1800" b="1" dirty="0">
                <a:solidFill>
                  <a:schemeClr val="tx1"/>
                </a:solidFill>
              </a:rPr>
              <a:t>zoning) from contributing areas of the Site, and the </a:t>
            </a:r>
            <a:r>
              <a:rPr lang="en-US" sz="1800" b="1" dirty="0" smtClean="0">
                <a:solidFill>
                  <a:schemeClr val="tx1"/>
                </a:solidFill>
              </a:rPr>
              <a:t>existing </a:t>
            </a:r>
            <a:r>
              <a:rPr lang="en-US" sz="1800" b="1" dirty="0">
                <a:solidFill>
                  <a:schemeClr val="tx1"/>
                </a:solidFill>
              </a:rPr>
              <a:t>conditions from contributing off-site </a:t>
            </a:r>
            <a:r>
              <a:rPr lang="en-US" sz="1800" b="1" dirty="0" smtClean="0">
                <a:solidFill>
                  <a:schemeClr val="tx1"/>
                </a:solidFill>
              </a:rPr>
              <a:t>areas.  </a:t>
            </a:r>
            <a:r>
              <a:rPr lang="en-US" sz="1800" b="1" dirty="0" smtClean="0">
                <a:solidFill>
                  <a:srgbClr val="00B050"/>
                </a:solidFill>
              </a:rPr>
              <a:t>(For MR determination (not Additional Protective Measure) assume this condition is always met).</a:t>
            </a:r>
          </a:p>
          <a:p>
            <a:r>
              <a:rPr lang="en-US" sz="1800" b="1" dirty="0" smtClean="0">
                <a:solidFill>
                  <a:schemeClr val="tx1"/>
                </a:solidFill>
              </a:rPr>
              <a:t>Any </a:t>
            </a:r>
            <a:r>
              <a:rPr lang="en-US" sz="1800" b="1" dirty="0">
                <a:solidFill>
                  <a:schemeClr val="tx1"/>
                </a:solidFill>
              </a:rPr>
              <a:t>erodible elements of the artificial conveyance system </a:t>
            </a:r>
            <a:r>
              <a:rPr lang="en-US" sz="1800" b="1" dirty="0" smtClean="0">
                <a:solidFill>
                  <a:schemeClr val="tx1"/>
                </a:solidFill>
              </a:rPr>
              <a:t>must </a:t>
            </a:r>
            <a:r>
              <a:rPr lang="en-US" sz="1800" b="1" dirty="0">
                <a:solidFill>
                  <a:schemeClr val="tx1"/>
                </a:solidFill>
              </a:rPr>
              <a:t>be adequately stabilized to prevent erosion under the </a:t>
            </a:r>
            <a:r>
              <a:rPr lang="en-US" sz="1800" b="1" dirty="0" smtClean="0">
                <a:solidFill>
                  <a:schemeClr val="tx1"/>
                </a:solidFill>
              </a:rPr>
              <a:t>conditions </a:t>
            </a:r>
            <a:r>
              <a:rPr lang="en-US" sz="1800" b="1" dirty="0">
                <a:solidFill>
                  <a:schemeClr val="tx1"/>
                </a:solidFill>
              </a:rPr>
              <a:t>noted above.</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16238240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 Exempt – Small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Generally assumed if stormwater is not being routed to a separate basin as part of the project and the project discharges to saltwater bodies or the Puyallup River without first discharging into another waterbody it is flow control exempt.</a:t>
            </a:r>
          </a:p>
          <a:p>
            <a:r>
              <a:rPr lang="en-US" b="1" dirty="0" smtClean="0">
                <a:solidFill>
                  <a:schemeClr val="tx1"/>
                </a:solidFill>
              </a:rPr>
              <a:t>This includes any discharges through the City of Tacoma stormwater system.</a:t>
            </a:r>
          </a:p>
          <a:p>
            <a:pPr lvl="1"/>
            <a:r>
              <a:rPr lang="en-US" b="1" dirty="0" smtClean="0">
                <a:solidFill>
                  <a:schemeClr val="tx1"/>
                </a:solidFill>
              </a:rPr>
              <a:t>If from your site the stormwater goes into the City of Tacoma stormwater system it is still necessary to follow that stormwater all the way to the Puget Sound to see what waterbodies it is discharging to along the way.</a:t>
            </a:r>
          </a:p>
          <a:p>
            <a:pPr lvl="1"/>
            <a:r>
              <a:rPr lang="en-US" b="1" dirty="0" smtClean="0">
                <a:solidFill>
                  <a:schemeClr val="tx1"/>
                </a:solidFill>
              </a:rPr>
              <a:t>Necessary for determining how Minimum Requirement #5 applies to project.  </a:t>
            </a:r>
            <a:endParaRPr lang="en-US" b="1" dirty="0">
              <a:solidFill>
                <a:schemeClr val="tx1"/>
              </a:solidFill>
            </a:endParaRPr>
          </a:p>
        </p:txBody>
      </p:sp>
    </p:spTree>
    <p:extLst>
      <p:ext uri="{BB962C8B-B14F-4D97-AF65-F5344CB8AC3E}">
        <p14:creationId xmlns:p14="http://schemas.microsoft.com/office/powerpoint/2010/main" val="26594103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800" dirty="0" smtClean="0"/>
              <a:t>Survey #5 – Is our project flow control exempt?</a:t>
            </a:r>
            <a:endParaRPr lang="en-US" sz="2800" dirty="0"/>
          </a:p>
        </p:txBody>
      </p:sp>
      <p:pic>
        <p:nvPicPr>
          <p:cNvPr id="5" name="Picture 4" descr="G:\ENGRNG\Surface Water Manual\2019 SWMM\Presentations\2021 Public Trainings\Half Day\Downstream Flowpath.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58000" cy="5257800"/>
          </a:xfrm>
          <a:prstGeom prst="rect">
            <a:avLst/>
          </a:prstGeom>
          <a:noFill/>
          <a:ln>
            <a:noFill/>
          </a:ln>
        </p:spPr>
      </p:pic>
      <p:sp>
        <p:nvSpPr>
          <p:cNvPr id="6" name="TextBox 5"/>
          <p:cNvSpPr txBox="1"/>
          <p:nvPr/>
        </p:nvSpPr>
        <p:spPr>
          <a:xfrm rot="1290241">
            <a:off x="233375" y="10042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
        <p:nvSpPr>
          <p:cNvPr id="7"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Determination</a:t>
            </a:r>
            <a:endParaRPr lang="en-US" dirty="0"/>
          </a:p>
        </p:txBody>
      </p:sp>
    </p:spTree>
    <p:extLst>
      <p:ext uri="{BB962C8B-B14F-4D97-AF65-F5344CB8AC3E}">
        <p14:creationId xmlns:p14="http://schemas.microsoft.com/office/powerpoint/2010/main" val="8095694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Why did the tomato blush?</a:t>
            </a:r>
          </a:p>
          <a:p>
            <a:pPr marL="0" indent="0">
              <a:buNone/>
            </a:pPr>
            <a:endParaRPr lang="en-US" sz="4000" b="1" dirty="0">
              <a:solidFill>
                <a:schemeClr val="tx1"/>
              </a:solidFill>
            </a:endParaRPr>
          </a:p>
          <a:p>
            <a:r>
              <a:rPr lang="en-US" sz="4000" b="1" dirty="0" smtClean="0">
                <a:solidFill>
                  <a:schemeClr val="tx1"/>
                </a:solidFill>
              </a:rPr>
              <a:t>Because it saw the salad dressing!!</a:t>
            </a:r>
          </a:p>
        </p:txBody>
      </p:sp>
    </p:spTree>
    <p:extLst>
      <p:ext uri="{BB962C8B-B14F-4D97-AF65-F5344CB8AC3E}">
        <p14:creationId xmlns:p14="http://schemas.microsoft.com/office/powerpoint/2010/main" val="6510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295400" y="1641659"/>
            <a:ext cx="6705600" cy="4546373"/>
          </a:xfrm>
          <a:prstGeom prst="rect">
            <a:avLst/>
          </a:prstGeom>
        </p:spPr>
      </p:pic>
    </p:spTree>
    <p:extLst>
      <p:ext uri="{BB962C8B-B14F-4D97-AF65-F5344CB8AC3E}">
        <p14:creationId xmlns:p14="http://schemas.microsoft.com/office/powerpoint/2010/main" val="35785119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b="1" u="sng" dirty="0" smtClean="0">
                <a:solidFill>
                  <a:schemeClr val="tx1"/>
                </a:solidFill>
              </a:rPr>
              <a:t>Minimum Requirement #1 – Preparation of a Stormwater Site Plan</a:t>
            </a:r>
          </a:p>
          <a:p>
            <a:r>
              <a:rPr lang="en-US" b="1" dirty="0" smtClean="0">
                <a:solidFill>
                  <a:schemeClr val="tx1"/>
                </a:solidFill>
              </a:rPr>
              <a:t>Report and plan set that describe the existing project site conditions and present how stormwater will be managed for the proposed conditions.</a:t>
            </a:r>
          </a:p>
          <a:p>
            <a:r>
              <a:rPr lang="en-US" b="1" dirty="0" smtClean="0">
                <a:solidFill>
                  <a:schemeClr val="tx1"/>
                </a:solidFill>
              </a:rPr>
              <a:t>Long Form and Short Form Template</a:t>
            </a:r>
          </a:p>
          <a:p>
            <a:r>
              <a:rPr lang="en-US" b="1" dirty="0" smtClean="0">
                <a:solidFill>
                  <a:schemeClr val="tx1"/>
                </a:solidFill>
              </a:rPr>
              <a:t>Short Form for Projects that Trigger MR#1-5 Only.</a:t>
            </a:r>
          </a:p>
          <a:p>
            <a:r>
              <a:rPr lang="en-US" b="1" dirty="0" smtClean="0">
                <a:solidFill>
                  <a:schemeClr val="tx1"/>
                </a:solidFill>
              </a:rPr>
              <a:t>We are currently using the short form for our project!</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153551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fontScale="70000" lnSpcReduction="20000"/>
          </a:bodyPr>
          <a:lstStyle/>
          <a:p>
            <a:pPr marL="0" indent="0">
              <a:buNone/>
            </a:pPr>
            <a:r>
              <a:rPr lang="en-US" b="1" u="sng" dirty="0">
                <a:solidFill>
                  <a:schemeClr val="tx1"/>
                </a:solidFill>
              </a:rPr>
              <a:t>Minimum Requirement #2 – Construction Stormwater Pollution Prevention Plan</a:t>
            </a:r>
          </a:p>
          <a:p>
            <a:r>
              <a:rPr lang="en-US" b="1" dirty="0">
                <a:solidFill>
                  <a:schemeClr val="tx1"/>
                </a:solidFill>
              </a:rPr>
              <a:t>All projects are responsible to </a:t>
            </a:r>
            <a:r>
              <a:rPr lang="en-US" b="1" dirty="0" smtClean="0">
                <a:solidFill>
                  <a:schemeClr val="tx1"/>
                </a:solidFill>
              </a:rPr>
              <a:t>prevent </a:t>
            </a:r>
            <a:r>
              <a:rPr lang="en-US" b="1" dirty="0">
                <a:solidFill>
                  <a:schemeClr val="tx1"/>
                </a:solidFill>
              </a:rPr>
              <a:t>erosion and discharge of sediment and other pollutants into receiving waters.  </a:t>
            </a:r>
          </a:p>
          <a:p>
            <a:r>
              <a:rPr lang="en-US" b="1" dirty="0">
                <a:solidFill>
                  <a:schemeClr val="tx1"/>
                </a:solidFill>
              </a:rPr>
              <a:t>Projects that trigger MR#2 must complete a </a:t>
            </a:r>
            <a:r>
              <a:rPr lang="en-US" b="1" dirty="0" smtClean="0">
                <a:solidFill>
                  <a:schemeClr val="tx1"/>
                </a:solidFill>
              </a:rPr>
              <a:t>SWPPP Report and plan set.</a:t>
            </a:r>
            <a:endParaRPr lang="en-US" b="1" dirty="0">
              <a:solidFill>
                <a:schemeClr val="tx1"/>
              </a:solidFill>
            </a:endParaRPr>
          </a:p>
          <a:p>
            <a:r>
              <a:rPr lang="en-US" b="1" dirty="0">
                <a:solidFill>
                  <a:schemeClr val="tx1"/>
                </a:solidFill>
              </a:rPr>
              <a:t>SWPPP describes how stormwater will be managed during construction.  13 Elements that must be addressed</a:t>
            </a:r>
            <a:r>
              <a:rPr lang="en-US" b="1" dirty="0" smtClean="0">
                <a:solidFill>
                  <a:schemeClr val="tx1"/>
                </a:solidFill>
              </a:rPr>
              <a:t>.</a:t>
            </a:r>
          </a:p>
          <a:p>
            <a:pPr lvl="1"/>
            <a:r>
              <a:rPr lang="en-US" sz="2000" b="1" dirty="0">
                <a:solidFill>
                  <a:schemeClr val="tx1"/>
                </a:solidFill>
              </a:rPr>
              <a:t>Element #1: Preserve Vegetation and Mark Clearing Limits</a:t>
            </a:r>
          </a:p>
          <a:p>
            <a:pPr lvl="1"/>
            <a:r>
              <a:rPr lang="en-US" sz="2000" b="1" dirty="0" smtClean="0">
                <a:solidFill>
                  <a:schemeClr val="tx1"/>
                </a:solidFill>
              </a:rPr>
              <a:t>Element </a:t>
            </a:r>
            <a:r>
              <a:rPr lang="en-US" sz="2000" b="1" dirty="0">
                <a:solidFill>
                  <a:schemeClr val="tx1"/>
                </a:solidFill>
              </a:rPr>
              <a:t>#2: Establish Construction Access</a:t>
            </a:r>
          </a:p>
          <a:p>
            <a:pPr lvl="1"/>
            <a:r>
              <a:rPr lang="en-US" sz="2000" b="1" dirty="0" smtClean="0">
                <a:solidFill>
                  <a:schemeClr val="tx1"/>
                </a:solidFill>
              </a:rPr>
              <a:t>Element </a:t>
            </a:r>
            <a:r>
              <a:rPr lang="en-US" sz="2000" b="1" dirty="0">
                <a:solidFill>
                  <a:schemeClr val="tx1"/>
                </a:solidFill>
              </a:rPr>
              <a:t>#3: Control Flow Rates</a:t>
            </a:r>
          </a:p>
          <a:p>
            <a:pPr lvl="1"/>
            <a:r>
              <a:rPr lang="en-US" sz="2000" b="1" dirty="0" smtClean="0">
                <a:solidFill>
                  <a:schemeClr val="tx1"/>
                </a:solidFill>
              </a:rPr>
              <a:t>Element </a:t>
            </a:r>
            <a:r>
              <a:rPr lang="en-US" sz="2000" b="1" dirty="0">
                <a:solidFill>
                  <a:schemeClr val="tx1"/>
                </a:solidFill>
              </a:rPr>
              <a:t>#4: Install Sediment Controls</a:t>
            </a:r>
          </a:p>
          <a:p>
            <a:pPr lvl="1"/>
            <a:r>
              <a:rPr lang="en-US" sz="2000" b="1" dirty="0" smtClean="0">
                <a:solidFill>
                  <a:schemeClr val="tx1"/>
                </a:solidFill>
              </a:rPr>
              <a:t>Element </a:t>
            </a:r>
            <a:r>
              <a:rPr lang="en-US" sz="2000" b="1" dirty="0">
                <a:solidFill>
                  <a:schemeClr val="tx1"/>
                </a:solidFill>
              </a:rPr>
              <a:t>#5: Stabilize Soils</a:t>
            </a:r>
          </a:p>
          <a:p>
            <a:pPr lvl="1"/>
            <a:r>
              <a:rPr lang="en-US" sz="2000" b="1" dirty="0" smtClean="0">
                <a:solidFill>
                  <a:schemeClr val="tx1"/>
                </a:solidFill>
              </a:rPr>
              <a:t>Element </a:t>
            </a:r>
            <a:r>
              <a:rPr lang="en-US" sz="2000" b="1" dirty="0">
                <a:solidFill>
                  <a:schemeClr val="tx1"/>
                </a:solidFill>
              </a:rPr>
              <a:t>#6: Protect Slopes</a:t>
            </a:r>
          </a:p>
          <a:p>
            <a:pPr lvl="1"/>
            <a:r>
              <a:rPr lang="en-US" sz="2000" b="1" dirty="0" smtClean="0">
                <a:solidFill>
                  <a:schemeClr val="tx1"/>
                </a:solidFill>
              </a:rPr>
              <a:t>Element </a:t>
            </a:r>
            <a:r>
              <a:rPr lang="en-US" sz="2000" b="1" dirty="0">
                <a:solidFill>
                  <a:schemeClr val="tx1"/>
                </a:solidFill>
              </a:rPr>
              <a:t>#7: Protect Stormwater System Inlets</a:t>
            </a:r>
          </a:p>
          <a:p>
            <a:pPr lvl="1"/>
            <a:r>
              <a:rPr lang="en-US" sz="2000" b="1" dirty="0" smtClean="0">
                <a:solidFill>
                  <a:schemeClr val="tx1"/>
                </a:solidFill>
              </a:rPr>
              <a:t>Element </a:t>
            </a:r>
            <a:r>
              <a:rPr lang="en-US" sz="2000" b="1" dirty="0">
                <a:solidFill>
                  <a:schemeClr val="tx1"/>
                </a:solidFill>
              </a:rPr>
              <a:t>#8: Stabilize Channels and Outlets</a:t>
            </a:r>
          </a:p>
          <a:p>
            <a:pPr lvl="1"/>
            <a:r>
              <a:rPr lang="en-US" sz="2000" b="1" dirty="0" smtClean="0">
                <a:solidFill>
                  <a:schemeClr val="tx1"/>
                </a:solidFill>
              </a:rPr>
              <a:t>Element </a:t>
            </a:r>
            <a:r>
              <a:rPr lang="en-US" sz="2000" b="1" dirty="0">
                <a:solidFill>
                  <a:schemeClr val="tx1"/>
                </a:solidFill>
              </a:rPr>
              <a:t>#9: Control Pollutants</a:t>
            </a:r>
          </a:p>
          <a:p>
            <a:pPr lvl="1"/>
            <a:r>
              <a:rPr lang="en-US" sz="2000" b="1" dirty="0" smtClean="0">
                <a:solidFill>
                  <a:schemeClr val="tx1"/>
                </a:solidFill>
              </a:rPr>
              <a:t>Element </a:t>
            </a:r>
            <a:r>
              <a:rPr lang="en-US" sz="2000" b="1" dirty="0">
                <a:solidFill>
                  <a:schemeClr val="tx1"/>
                </a:solidFill>
              </a:rPr>
              <a:t>#10: Control Dewatering </a:t>
            </a:r>
          </a:p>
          <a:p>
            <a:pPr lvl="1"/>
            <a:r>
              <a:rPr lang="en-US" sz="2000" b="1" dirty="0" smtClean="0">
                <a:solidFill>
                  <a:schemeClr val="tx1"/>
                </a:solidFill>
              </a:rPr>
              <a:t>Element </a:t>
            </a:r>
            <a:r>
              <a:rPr lang="en-US" sz="2000" b="1" dirty="0">
                <a:solidFill>
                  <a:schemeClr val="tx1"/>
                </a:solidFill>
              </a:rPr>
              <a:t>#11: Maintain BMPs</a:t>
            </a:r>
          </a:p>
          <a:p>
            <a:pPr lvl="1"/>
            <a:r>
              <a:rPr lang="en-US" sz="2000" b="1" dirty="0" smtClean="0">
                <a:solidFill>
                  <a:schemeClr val="tx1"/>
                </a:solidFill>
              </a:rPr>
              <a:t>Element </a:t>
            </a:r>
            <a:r>
              <a:rPr lang="en-US" sz="2000" b="1" dirty="0">
                <a:solidFill>
                  <a:schemeClr val="tx1"/>
                </a:solidFill>
              </a:rPr>
              <a:t>#12: Manage the Project</a:t>
            </a:r>
          </a:p>
          <a:p>
            <a:pPr lvl="1"/>
            <a:r>
              <a:rPr lang="en-US" sz="2000" b="1" dirty="0" smtClean="0">
                <a:solidFill>
                  <a:schemeClr val="tx1"/>
                </a:solidFill>
              </a:rPr>
              <a:t>Element </a:t>
            </a:r>
            <a:r>
              <a:rPr lang="en-US" sz="2000" b="1" dirty="0">
                <a:solidFill>
                  <a:schemeClr val="tx1"/>
                </a:solidFill>
              </a:rPr>
              <a:t>#13: Protect Permanent Stormwater BMPs </a:t>
            </a:r>
          </a:p>
          <a:p>
            <a:r>
              <a:rPr lang="en-US" b="1" dirty="0" smtClean="0">
                <a:solidFill>
                  <a:schemeClr val="tx1"/>
                </a:solidFill>
              </a:rPr>
              <a:t>Long </a:t>
            </a:r>
            <a:r>
              <a:rPr lang="en-US" b="1" dirty="0">
                <a:solidFill>
                  <a:schemeClr val="tx1"/>
                </a:solidFill>
              </a:rPr>
              <a:t>Form Construction Stormwater Pollution Prevention Form Available.</a:t>
            </a:r>
          </a:p>
          <a:p>
            <a:r>
              <a:rPr lang="en-US" b="1" dirty="0">
                <a:solidFill>
                  <a:schemeClr val="tx1"/>
                </a:solidFill>
              </a:rPr>
              <a:t>Short Form Construction SWPPP is combined with Short Form SSP.</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957793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#2 – Common Misses</a:t>
            </a:r>
            <a:endParaRPr lang="en-US" dirty="0"/>
          </a:p>
        </p:txBody>
      </p:sp>
      <p:sp>
        <p:nvSpPr>
          <p:cNvPr id="3" name="Content Placeholder 2"/>
          <p:cNvSpPr>
            <a:spLocks noGrp="1"/>
          </p:cNvSpPr>
          <p:nvPr>
            <p:ph idx="1"/>
          </p:nvPr>
        </p:nvSpPr>
        <p:spPr>
          <a:xfrm>
            <a:off x="457200" y="990600"/>
            <a:ext cx="8229600" cy="5135563"/>
          </a:xfrm>
        </p:spPr>
        <p:txBody>
          <a:bodyPr/>
          <a:lstStyle/>
          <a:p>
            <a:r>
              <a:rPr lang="en-US" b="1" dirty="0" smtClean="0">
                <a:solidFill>
                  <a:schemeClr val="tx1"/>
                </a:solidFill>
              </a:rPr>
              <a:t>Not describing why an Element is not required.</a:t>
            </a:r>
          </a:p>
          <a:p>
            <a:r>
              <a:rPr lang="en-US" b="1" dirty="0" smtClean="0">
                <a:solidFill>
                  <a:schemeClr val="tx1"/>
                </a:solidFill>
              </a:rPr>
              <a:t>Not providing BMPs that will be used to meet the element.</a:t>
            </a:r>
          </a:p>
          <a:p>
            <a:r>
              <a:rPr lang="en-US" b="1" dirty="0" smtClean="0">
                <a:solidFill>
                  <a:schemeClr val="tx1"/>
                </a:solidFill>
              </a:rPr>
              <a:t>Describing BMPs in the report but not showing them on the plan set.</a:t>
            </a:r>
          </a:p>
          <a:p>
            <a:r>
              <a:rPr lang="en-US" b="1" dirty="0" smtClean="0">
                <a:solidFill>
                  <a:schemeClr val="tx1"/>
                </a:solidFill>
              </a:rPr>
              <a:t>Use ECY template for Construction Stormwater General Permit but do not alter to remove sampling and monitoring.</a:t>
            </a:r>
          </a:p>
          <a:p>
            <a:r>
              <a:rPr lang="en-US" b="1" dirty="0" smtClean="0">
                <a:solidFill>
                  <a:schemeClr val="tx1"/>
                </a:solidFill>
              </a:rPr>
              <a:t>CESCL is required but the listed person’s CESCL certification has expired.</a:t>
            </a:r>
          </a:p>
          <a:p>
            <a:endParaRPr lang="en-US" dirty="0"/>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783062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 – MR#2</a:t>
            </a:r>
            <a:endParaRPr lang="en-US" dirty="0"/>
          </a:p>
        </p:txBody>
      </p:sp>
      <p:pic>
        <p:nvPicPr>
          <p:cNvPr id="4" name="Content Placeholder 3"/>
          <p:cNvPicPr>
            <a:picLocks noGrp="1" noChangeAspect="1"/>
          </p:cNvPicPr>
          <p:nvPr>
            <p:ph idx="1"/>
          </p:nvPr>
        </p:nvPicPr>
        <p:blipFill>
          <a:blip r:embed="rId2"/>
          <a:stretch>
            <a:fillRect/>
          </a:stretch>
        </p:blipFill>
        <p:spPr>
          <a:xfrm>
            <a:off x="0" y="1044098"/>
            <a:ext cx="4033835" cy="4525963"/>
          </a:xfrm>
          <a:prstGeom prst="rect">
            <a:avLst/>
          </a:prstGeom>
        </p:spPr>
      </p:pic>
      <p:pic>
        <p:nvPicPr>
          <p:cNvPr id="5" name="Picture 4"/>
          <p:cNvPicPr>
            <a:picLocks noChangeAspect="1"/>
          </p:cNvPicPr>
          <p:nvPr/>
        </p:nvPicPr>
        <p:blipFill>
          <a:blip r:embed="rId3"/>
          <a:stretch>
            <a:fillRect/>
          </a:stretch>
        </p:blipFill>
        <p:spPr>
          <a:xfrm>
            <a:off x="3581400" y="3200400"/>
            <a:ext cx="3952875" cy="3324225"/>
          </a:xfrm>
          <a:prstGeom prst="rect">
            <a:avLst/>
          </a:prstGeom>
        </p:spPr>
      </p:pic>
      <p:pic>
        <p:nvPicPr>
          <p:cNvPr id="6" name="Picture 5"/>
          <p:cNvPicPr>
            <a:picLocks noChangeAspect="1"/>
          </p:cNvPicPr>
          <p:nvPr/>
        </p:nvPicPr>
        <p:blipFill>
          <a:blip r:embed="rId4"/>
          <a:stretch>
            <a:fillRect/>
          </a:stretch>
        </p:blipFill>
        <p:spPr>
          <a:xfrm>
            <a:off x="5562600" y="1143000"/>
            <a:ext cx="3435644" cy="3025298"/>
          </a:xfrm>
          <a:prstGeom prst="rect">
            <a:avLst/>
          </a:prstGeom>
        </p:spPr>
      </p:pic>
    </p:spTree>
    <p:extLst>
      <p:ext uri="{BB962C8B-B14F-4D97-AF65-F5344CB8AC3E}">
        <p14:creationId xmlns:p14="http://schemas.microsoft.com/office/powerpoint/2010/main" val="2426190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Today’s Presentation is…</a:t>
            </a: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b="1" dirty="0" smtClean="0">
                <a:solidFill>
                  <a:schemeClr val="tx1"/>
                </a:solidFill>
              </a:rPr>
              <a:t>Learning!!!  </a:t>
            </a:r>
          </a:p>
          <a:p>
            <a:r>
              <a:rPr lang="en-US" b="1" dirty="0" smtClean="0">
                <a:solidFill>
                  <a:schemeClr val="tx1"/>
                </a:solidFill>
              </a:rPr>
              <a:t>Quick Overview of City of Tacoma Permits – It Was Great!</a:t>
            </a:r>
          </a:p>
          <a:p>
            <a:r>
              <a:rPr lang="en-US" b="1" dirty="0" smtClean="0">
                <a:solidFill>
                  <a:schemeClr val="tx1"/>
                </a:solidFill>
              </a:rPr>
              <a:t>Overview of the City of Tacoma Stormwater Management Manual </a:t>
            </a:r>
            <a:endParaRPr lang="en-US" b="1" dirty="0">
              <a:solidFill>
                <a:schemeClr val="tx1"/>
              </a:solidFill>
            </a:endParaRPr>
          </a:p>
          <a:p>
            <a:r>
              <a:rPr lang="en-US" b="1" dirty="0" smtClean="0">
                <a:solidFill>
                  <a:schemeClr val="tx1"/>
                </a:solidFill>
              </a:rPr>
              <a:t>How to Successfully (fingers crossed) Complete a Stormwater Site Plan – Short Form</a:t>
            </a:r>
          </a:p>
          <a:p>
            <a:pPr lvl="1"/>
            <a:r>
              <a:rPr lang="en-US" b="1" dirty="0" smtClean="0">
                <a:solidFill>
                  <a:schemeClr val="tx1"/>
                </a:solidFill>
              </a:rPr>
              <a:t>An ability to use your imagination!</a:t>
            </a:r>
            <a:endParaRPr lang="en-US" b="1" dirty="0">
              <a:solidFill>
                <a:schemeClr val="tx1"/>
              </a:solidFill>
            </a:endParaRPr>
          </a:p>
          <a:p>
            <a:r>
              <a:rPr lang="en-US" b="1" dirty="0" smtClean="0">
                <a:solidFill>
                  <a:schemeClr val="tx1"/>
                </a:solidFill>
              </a:rPr>
              <a:t>Ask Questions at any time!  Remember to use Q&amp;A Feature.</a:t>
            </a:r>
          </a:p>
          <a:p>
            <a:r>
              <a:rPr lang="en-US" b="1" dirty="0" smtClean="0">
                <a:solidFill>
                  <a:schemeClr val="tx1"/>
                </a:solidFill>
              </a:rPr>
              <a:t>Scheduled Breaks Throughout </a:t>
            </a:r>
          </a:p>
          <a:p>
            <a:r>
              <a:rPr lang="en-US" b="1" dirty="0" smtClean="0">
                <a:solidFill>
                  <a:schemeClr val="tx1"/>
                </a:solidFill>
              </a:rPr>
              <a:t>Jokes</a:t>
            </a:r>
          </a:p>
          <a:p>
            <a:r>
              <a:rPr lang="en-US" b="1" dirty="0" smtClean="0">
                <a:solidFill>
                  <a:schemeClr val="tx1"/>
                </a:solidFill>
              </a:rPr>
              <a:t>Dancing</a:t>
            </a:r>
          </a:p>
          <a:p>
            <a:pPr marL="0" indent="0">
              <a:buNone/>
            </a:pPr>
            <a:endParaRPr lang="en-US" b="1" dirty="0" smtClean="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34354445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marL="0" indent="0">
              <a:buNone/>
            </a:pPr>
            <a:r>
              <a:rPr lang="en-US" b="1" u="sng" dirty="0">
                <a:solidFill>
                  <a:schemeClr val="tx1"/>
                </a:solidFill>
              </a:rPr>
              <a:t>Minimum Requirement </a:t>
            </a:r>
            <a:r>
              <a:rPr lang="en-US" b="1" u="sng" dirty="0" smtClean="0">
                <a:solidFill>
                  <a:schemeClr val="tx1"/>
                </a:solidFill>
              </a:rPr>
              <a:t>#3 </a:t>
            </a:r>
            <a:r>
              <a:rPr lang="en-US" b="1" u="sng" dirty="0">
                <a:solidFill>
                  <a:schemeClr val="tx1"/>
                </a:solidFill>
              </a:rPr>
              <a:t>– </a:t>
            </a:r>
            <a:r>
              <a:rPr lang="en-US" b="1" u="sng" dirty="0" smtClean="0">
                <a:solidFill>
                  <a:schemeClr val="tx1"/>
                </a:solidFill>
              </a:rPr>
              <a:t>Source Control</a:t>
            </a:r>
            <a:endParaRPr lang="en-US" b="1" u="sng" dirty="0">
              <a:solidFill>
                <a:schemeClr val="tx1"/>
              </a:solidFill>
            </a:endParaRPr>
          </a:p>
          <a:p>
            <a:r>
              <a:rPr lang="en-US" b="1" dirty="0">
                <a:solidFill>
                  <a:schemeClr val="tx1"/>
                </a:solidFill>
              </a:rPr>
              <a:t>All known, available and reasonable source control BMPs shall be applied to all projects. Source </a:t>
            </a:r>
            <a:r>
              <a:rPr lang="en-US" b="1" dirty="0" smtClean="0">
                <a:solidFill>
                  <a:schemeClr val="tx1"/>
                </a:solidFill>
              </a:rPr>
              <a:t>control </a:t>
            </a:r>
            <a:r>
              <a:rPr lang="en-US" b="1" dirty="0">
                <a:solidFill>
                  <a:schemeClr val="tx1"/>
                </a:solidFill>
              </a:rPr>
              <a:t>BMPs shall be selected, designed, and maintained according to Volume 6 of this manual.  </a:t>
            </a:r>
            <a:r>
              <a:rPr lang="en-US" b="1" dirty="0" smtClean="0">
                <a:solidFill>
                  <a:schemeClr val="tx1"/>
                </a:solidFill>
              </a:rPr>
              <a:t>Structural </a:t>
            </a:r>
            <a:r>
              <a:rPr lang="en-US" b="1" dirty="0">
                <a:solidFill>
                  <a:schemeClr val="tx1"/>
                </a:solidFill>
              </a:rPr>
              <a:t>and operational source control BMPs shall be identified in the stormwater site plan </a:t>
            </a:r>
            <a:r>
              <a:rPr lang="en-US" b="1" dirty="0" smtClean="0">
                <a:solidFill>
                  <a:schemeClr val="tx1"/>
                </a:solidFill>
              </a:rPr>
              <a:t>report </a:t>
            </a:r>
            <a:r>
              <a:rPr lang="en-US" b="1" dirty="0">
                <a:solidFill>
                  <a:schemeClr val="tx1"/>
                </a:solidFill>
              </a:rPr>
              <a:t>and structural source control BMPs shall be shown on construction plans submitted for </a:t>
            </a:r>
            <a:r>
              <a:rPr lang="en-US" b="1" dirty="0" smtClean="0">
                <a:solidFill>
                  <a:schemeClr val="tx1"/>
                </a:solidFill>
              </a:rPr>
              <a:t>City </a:t>
            </a:r>
            <a:r>
              <a:rPr lang="en-US" b="1" dirty="0">
                <a:solidFill>
                  <a:schemeClr val="tx1"/>
                </a:solidFill>
              </a:rPr>
              <a:t>review</a:t>
            </a:r>
            <a:r>
              <a:rPr lang="en-US" b="1" dirty="0" smtClean="0">
                <a:solidFill>
                  <a:schemeClr val="tx1"/>
                </a:solidFill>
              </a:rPr>
              <a:t>.</a:t>
            </a:r>
          </a:p>
          <a:p>
            <a:r>
              <a:rPr lang="en-US" b="1" dirty="0" smtClean="0">
                <a:solidFill>
                  <a:schemeClr val="tx1"/>
                </a:solidFill>
              </a:rPr>
              <a:t>BMPs for final site use intended to prevent stormwater from coming in contact with pollutants.</a:t>
            </a:r>
          </a:p>
          <a:p>
            <a:r>
              <a:rPr lang="en-US" b="1" dirty="0" smtClean="0">
                <a:solidFill>
                  <a:schemeClr val="tx1"/>
                </a:solidFill>
              </a:rPr>
              <a:t>Spreadsheet to Help Pick Appropriate BMPs based on final site activity.</a:t>
            </a:r>
          </a:p>
          <a:p>
            <a:r>
              <a:rPr lang="en-US" b="1" dirty="0" smtClean="0">
                <a:solidFill>
                  <a:schemeClr val="tx1"/>
                </a:solidFill>
              </a:rPr>
              <a:t>Common Mistake – including TESC BMPs in this section instead of under MR#2.  </a:t>
            </a:r>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6873521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What Does MR #3 Look Like?</a:t>
            </a:r>
            <a:endParaRPr lang="en-US" sz="4000"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b="1" dirty="0" smtClean="0">
                <a:solidFill>
                  <a:schemeClr val="tx1"/>
                </a:solidFill>
              </a:rPr>
              <a:t>Single Family Home</a:t>
            </a:r>
          </a:p>
          <a:p>
            <a:r>
              <a:rPr lang="en-US" b="1" dirty="0" smtClean="0">
                <a:solidFill>
                  <a:schemeClr val="tx1"/>
                </a:solidFill>
              </a:rPr>
              <a:t>Washing items only where water can drain to the wastewater system.</a:t>
            </a:r>
          </a:p>
          <a:p>
            <a:r>
              <a:rPr lang="en-US" b="1" dirty="0" smtClean="0">
                <a:solidFill>
                  <a:schemeClr val="tx1"/>
                </a:solidFill>
              </a:rPr>
              <a:t>Using appropriate waste containers.</a:t>
            </a:r>
          </a:p>
          <a:p>
            <a:r>
              <a:rPr lang="en-US" b="1" dirty="0" smtClean="0">
                <a:solidFill>
                  <a:schemeClr val="tx1"/>
                </a:solidFill>
              </a:rPr>
              <a:t>Using natural yard care practices.</a:t>
            </a:r>
          </a:p>
          <a:p>
            <a:r>
              <a:rPr lang="en-US" b="1" dirty="0" smtClean="0">
                <a:solidFill>
                  <a:schemeClr val="tx1"/>
                </a:solidFill>
              </a:rPr>
              <a:t>Storing materials under cover.</a:t>
            </a:r>
          </a:p>
          <a:p>
            <a:pPr marL="0" indent="0">
              <a:buNone/>
            </a:pPr>
            <a:r>
              <a:rPr lang="en-US" b="1" dirty="0" smtClean="0">
                <a:solidFill>
                  <a:schemeClr val="tx1"/>
                </a:solidFill>
              </a:rPr>
              <a:t>Small Commercial</a:t>
            </a:r>
          </a:p>
          <a:p>
            <a:r>
              <a:rPr lang="en-US" b="1" dirty="0" smtClean="0">
                <a:solidFill>
                  <a:schemeClr val="tx1"/>
                </a:solidFill>
              </a:rPr>
              <a:t>Sweeping</a:t>
            </a:r>
          </a:p>
          <a:p>
            <a:r>
              <a:rPr lang="en-US" b="1" dirty="0" smtClean="0">
                <a:solidFill>
                  <a:schemeClr val="tx1"/>
                </a:solidFill>
              </a:rPr>
              <a:t>Covering Garbage Bins</a:t>
            </a:r>
          </a:p>
          <a:p>
            <a:r>
              <a:rPr lang="en-US" b="1" dirty="0" smtClean="0">
                <a:solidFill>
                  <a:schemeClr val="tx1"/>
                </a:solidFill>
              </a:rPr>
              <a:t>Washing items only where water can drain to the wastewater system such as inside a building.</a:t>
            </a:r>
          </a:p>
          <a:p>
            <a:pPr marL="0" indent="0">
              <a:buNone/>
            </a:pPr>
            <a:endParaRPr lang="en-US" dirty="0"/>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7886796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 – MR#3</a:t>
            </a:r>
            <a:endParaRPr lang="en-US" dirty="0"/>
          </a:p>
        </p:txBody>
      </p:sp>
      <p:pic>
        <p:nvPicPr>
          <p:cNvPr id="4" name="Content Placeholder 3"/>
          <p:cNvPicPr>
            <a:picLocks noGrp="1" noChangeAspect="1"/>
          </p:cNvPicPr>
          <p:nvPr>
            <p:ph idx="1"/>
          </p:nvPr>
        </p:nvPicPr>
        <p:blipFill>
          <a:blip r:embed="rId2"/>
          <a:stretch>
            <a:fillRect/>
          </a:stretch>
        </p:blipFill>
        <p:spPr>
          <a:xfrm>
            <a:off x="921902" y="1219200"/>
            <a:ext cx="6850498" cy="4962220"/>
          </a:xfrm>
          <a:prstGeom prst="rect">
            <a:avLst/>
          </a:prstGeom>
        </p:spPr>
      </p:pic>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7975002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a:bodyPr>
          <a:lstStyle/>
          <a:p>
            <a:pPr marL="0" indent="0">
              <a:buNone/>
            </a:pPr>
            <a:r>
              <a:rPr lang="en-US" b="1" u="sng" dirty="0" smtClean="0">
                <a:solidFill>
                  <a:schemeClr val="tx1"/>
                </a:solidFill>
              </a:rPr>
              <a:t>MR#4 </a:t>
            </a:r>
            <a:r>
              <a:rPr lang="en-US" b="1" u="sng" dirty="0">
                <a:solidFill>
                  <a:schemeClr val="tx1"/>
                </a:solidFill>
              </a:rPr>
              <a:t>– </a:t>
            </a:r>
            <a:r>
              <a:rPr lang="en-US" b="1" u="sng" dirty="0" smtClean="0">
                <a:solidFill>
                  <a:schemeClr val="tx1"/>
                </a:solidFill>
              </a:rPr>
              <a:t>Preserving Drainage Patterns and Outfalls</a:t>
            </a:r>
            <a:endParaRPr lang="en-US" b="1" u="sng" dirty="0">
              <a:solidFill>
                <a:schemeClr val="tx1"/>
              </a:solidFill>
            </a:endParaRPr>
          </a:p>
          <a:p>
            <a:r>
              <a:rPr lang="en-US" b="1" dirty="0">
                <a:solidFill>
                  <a:schemeClr val="tx1"/>
                </a:solidFill>
              </a:rPr>
              <a:t>For all projects, the natural and/or existing condition drainage patterns shall be maintained and </a:t>
            </a:r>
            <a:r>
              <a:rPr lang="en-US" b="1" dirty="0" smtClean="0">
                <a:solidFill>
                  <a:schemeClr val="tx1"/>
                </a:solidFill>
              </a:rPr>
              <a:t>discharges </a:t>
            </a:r>
            <a:r>
              <a:rPr lang="en-US" b="1" dirty="0">
                <a:solidFill>
                  <a:schemeClr val="tx1"/>
                </a:solidFill>
              </a:rPr>
              <a:t>from the project site shall occur at the natural and/or existing discharge location to the </a:t>
            </a:r>
            <a:r>
              <a:rPr lang="en-US" b="1" dirty="0" smtClean="0">
                <a:solidFill>
                  <a:schemeClr val="tx1"/>
                </a:solidFill>
              </a:rPr>
              <a:t>maximum </a:t>
            </a:r>
            <a:r>
              <a:rPr lang="en-US" b="1" dirty="0">
                <a:solidFill>
                  <a:schemeClr val="tx1"/>
                </a:solidFill>
              </a:rPr>
              <a:t>extent practicable.  </a:t>
            </a:r>
            <a:endParaRPr lang="en-US" b="1" dirty="0" smtClean="0">
              <a:solidFill>
                <a:schemeClr val="tx1"/>
              </a:solidFill>
            </a:endParaRPr>
          </a:p>
          <a:p>
            <a:r>
              <a:rPr lang="en-US" b="1" dirty="0">
                <a:solidFill>
                  <a:schemeClr val="tx1"/>
                </a:solidFill>
              </a:rPr>
              <a:t>Stormwater shall not cause adverse impacts to </a:t>
            </a:r>
            <a:r>
              <a:rPr lang="en-US" b="1" dirty="0" err="1">
                <a:solidFill>
                  <a:schemeClr val="tx1"/>
                </a:solidFill>
              </a:rPr>
              <a:t>downgradient</a:t>
            </a:r>
            <a:r>
              <a:rPr lang="en-US" b="1" dirty="0">
                <a:solidFill>
                  <a:schemeClr val="tx1"/>
                </a:solidFill>
              </a:rPr>
              <a:t> properties or to the receiving waters</a:t>
            </a:r>
            <a:r>
              <a:rPr lang="en-US" b="1" dirty="0" smtClean="0">
                <a:solidFill>
                  <a:schemeClr val="tx1"/>
                </a:solidFill>
              </a:rPr>
              <a:t>.</a:t>
            </a:r>
          </a:p>
          <a:p>
            <a:pPr lvl="1"/>
            <a:r>
              <a:rPr lang="en-US" b="1" dirty="0" smtClean="0">
                <a:solidFill>
                  <a:schemeClr val="tx1"/>
                </a:solidFill>
              </a:rPr>
              <a:t>Can only discharge increased stormwater onto neighboring properties with their permission.  (No open pipe discharges onto neighbors properties – if appropriate dispersion per SWMM has taken place and vegetated </a:t>
            </a:r>
            <a:r>
              <a:rPr lang="en-US" b="1" dirty="0" err="1" smtClean="0">
                <a:solidFill>
                  <a:schemeClr val="tx1"/>
                </a:solidFill>
              </a:rPr>
              <a:t>flowpaths</a:t>
            </a:r>
            <a:r>
              <a:rPr lang="en-US" b="1" dirty="0" smtClean="0">
                <a:solidFill>
                  <a:schemeClr val="tx1"/>
                </a:solidFill>
              </a:rPr>
              <a:t> are maintained that is typically okay).</a:t>
            </a:r>
          </a:p>
          <a:p>
            <a:endParaRPr lang="en-US" b="1" dirty="0" smtClean="0">
              <a:solidFill>
                <a:schemeClr val="tx1"/>
              </a:solidFill>
            </a:endParaRPr>
          </a:p>
          <a:p>
            <a:endParaRPr lang="en-US" b="1" dirty="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23619651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Our Project – MR#4</a:t>
            </a:r>
            <a:endParaRPr lang="en-US" dirty="0"/>
          </a:p>
        </p:txBody>
      </p:sp>
      <p:pic>
        <p:nvPicPr>
          <p:cNvPr id="4" name="Content Placeholder 3"/>
          <p:cNvPicPr>
            <a:picLocks noGrp="1" noChangeAspect="1"/>
          </p:cNvPicPr>
          <p:nvPr>
            <p:ph idx="1"/>
          </p:nvPr>
        </p:nvPicPr>
        <p:blipFill>
          <a:blip r:embed="rId2"/>
          <a:stretch>
            <a:fillRect/>
          </a:stretch>
        </p:blipFill>
        <p:spPr>
          <a:xfrm>
            <a:off x="771525" y="2372519"/>
            <a:ext cx="7600950" cy="2981325"/>
          </a:xfrm>
          <a:prstGeom prst="rect">
            <a:avLst/>
          </a:prstGeom>
        </p:spPr>
      </p:pic>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6632560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762000"/>
            <a:ext cx="8229600" cy="5715000"/>
          </a:xfrm>
        </p:spPr>
        <p:txBody>
          <a:bodyPr>
            <a:normAutofit/>
          </a:bodyPr>
          <a:lstStyle/>
          <a:p>
            <a:pPr marL="0" indent="0">
              <a:buNone/>
            </a:pPr>
            <a:r>
              <a:rPr lang="en-US" b="1" u="sng" dirty="0" smtClean="0">
                <a:solidFill>
                  <a:schemeClr val="tx1"/>
                </a:solidFill>
              </a:rPr>
              <a:t>MR#5 </a:t>
            </a:r>
            <a:r>
              <a:rPr lang="en-US" b="1" u="sng" dirty="0">
                <a:solidFill>
                  <a:schemeClr val="tx1"/>
                </a:solidFill>
              </a:rPr>
              <a:t>– </a:t>
            </a:r>
            <a:r>
              <a:rPr lang="en-US" b="1" u="sng" dirty="0" smtClean="0">
                <a:solidFill>
                  <a:schemeClr val="tx1"/>
                </a:solidFill>
              </a:rPr>
              <a:t>Onsite Stormwater Management</a:t>
            </a:r>
          </a:p>
          <a:p>
            <a:r>
              <a:rPr lang="en-US" b="1" dirty="0">
                <a:solidFill>
                  <a:schemeClr val="tx1"/>
                </a:solidFill>
              </a:rPr>
              <a:t>Projects shall employ Stormwater Management BMPs to infiltrate, disperse, and retain </a:t>
            </a:r>
            <a:r>
              <a:rPr lang="en-US" b="1" dirty="0" smtClean="0">
                <a:solidFill>
                  <a:schemeClr val="tx1"/>
                </a:solidFill>
              </a:rPr>
              <a:t>stormwater </a:t>
            </a:r>
            <a:r>
              <a:rPr lang="en-US" b="1" dirty="0">
                <a:solidFill>
                  <a:schemeClr val="tx1"/>
                </a:solidFill>
              </a:rPr>
              <a:t>onsite to the extent feasible without causing flooding or erosion impacts. </a:t>
            </a:r>
            <a:endParaRPr lang="en-US" b="1" dirty="0" smtClean="0">
              <a:solidFill>
                <a:schemeClr val="tx1"/>
              </a:solidFill>
            </a:endParaRPr>
          </a:p>
          <a:p>
            <a:r>
              <a:rPr lang="en-US" b="1" dirty="0" smtClean="0">
                <a:solidFill>
                  <a:schemeClr val="tx1"/>
                </a:solidFill>
              </a:rPr>
              <a:t>The List Approach or The LID Performance Standard  </a:t>
            </a:r>
          </a:p>
          <a:p>
            <a:pPr lvl="1"/>
            <a:r>
              <a:rPr lang="en-US" b="1" dirty="0" smtClean="0">
                <a:solidFill>
                  <a:schemeClr val="tx1"/>
                </a:solidFill>
              </a:rPr>
              <a:t>The List Approach only can be used when using Short Form SSP.</a:t>
            </a: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37758709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MR#5 – The List Approach</a:t>
            </a:r>
            <a:endParaRPr lang="en-US" sz="48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b="1" dirty="0" smtClean="0">
                <a:solidFill>
                  <a:schemeClr val="tx1"/>
                </a:solidFill>
              </a:rPr>
              <a:t>Analyze BMPs from a preset list for feasibility to use onsite.  If the BMP is feasible it shall be used for that surface type.  If BMPs are not feasible it may be possible to collect and convey to the City system.</a:t>
            </a:r>
          </a:p>
          <a:p>
            <a:pPr lvl="1"/>
            <a:r>
              <a:rPr lang="en-US" b="1" dirty="0" smtClean="0">
                <a:solidFill>
                  <a:schemeClr val="tx1"/>
                </a:solidFill>
              </a:rPr>
              <a:t>Feasibility determined by evaluation against design criteria, limitations, and infeasibility criteria identified for each BMP and competing needs criteria.</a:t>
            </a:r>
          </a:p>
          <a:p>
            <a:r>
              <a:rPr lang="en-US" b="1" dirty="0" smtClean="0">
                <a:solidFill>
                  <a:schemeClr val="tx1"/>
                </a:solidFill>
              </a:rPr>
              <a:t>BMPs must be analyzed in order presented in the table.</a:t>
            </a:r>
          </a:p>
          <a:p>
            <a:r>
              <a:rPr lang="en-US" b="1" u="sng" dirty="0" smtClean="0">
                <a:solidFill>
                  <a:schemeClr val="tx1"/>
                </a:solidFill>
              </a:rPr>
              <a:t>List #1: Projects that Trigger Only Minimum Requirement #1-5 – Not Flow Control Exempt</a:t>
            </a:r>
          </a:p>
          <a:p>
            <a:r>
              <a:rPr lang="en-US" b="1" dirty="0" smtClean="0">
                <a:solidFill>
                  <a:schemeClr val="tx1"/>
                </a:solidFill>
              </a:rPr>
              <a:t>List #2: Project that Trigger Minimum Requirement #1-9 – Not Flow Control Exempt.</a:t>
            </a:r>
          </a:p>
          <a:p>
            <a:r>
              <a:rPr lang="en-US" b="1" u="sng" dirty="0" smtClean="0">
                <a:solidFill>
                  <a:schemeClr val="tx1"/>
                </a:solidFill>
              </a:rPr>
              <a:t>List #3: Flow Control Exempt Projects</a:t>
            </a:r>
          </a:p>
          <a:p>
            <a:r>
              <a:rPr lang="en-US" b="1" dirty="0" smtClean="0">
                <a:solidFill>
                  <a:schemeClr val="tx1"/>
                </a:solidFill>
              </a:rPr>
              <a:t>Use Infeasibility Checklists to Analyze BMPs for feasibility.  </a:t>
            </a:r>
          </a:p>
          <a:p>
            <a:endParaRPr lang="en-US" dirty="0"/>
          </a:p>
        </p:txBody>
      </p:sp>
      <p:sp>
        <p:nvSpPr>
          <p:cNvPr id="5"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737906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3600" dirty="0" smtClean="0"/>
              <a:t>Survey #6 – What List Should we Use for the List Approach?</a:t>
            </a:r>
            <a:endParaRPr lang="en-US" sz="3600" dirty="0"/>
          </a:p>
        </p:txBody>
      </p:sp>
      <p:sp>
        <p:nvSpPr>
          <p:cNvPr id="3" name="Content Placeholder 2"/>
          <p:cNvSpPr>
            <a:spLocks noGrp="1"/>
          </p:cNvSpPr>
          <p:nvPr>
            <p:ph idx="1"/>
          </p:nvPr>
        </p:nvSpPr>
        <p:spPr>
          <a:xfrm>
            <a:off x="457200" y="1905000"/>
            <a:ext cx="8229600" cy="4343400"/>
          </a:xfrm>
        </p:spPr>
        <p:txBody>
          <a:bodyPr>
            <a:normAutofit/>
          </a:bodyPr>
          <a:lstStyle/>
          <a:p>
            <a:pPr marL="0" indent="0">
              <a:buNone/>
            </a:pPr>
            <a:r>
              <a:rPr lang="en-US" sz="2000" b="1" u="sng" dirty="0" smtClean="0">
                <a:solidFill>
                  <a:schemeClr val="tx1"/>
                </a:solidFill>
              </a:rPr>
              <a:t>Single Family Home – </a:t>
            </a:r>
            <a:r>
              <a:rPr lang="en-US" sz="2000" b="1" u="sng" dirty="0">
                <a:solidFill>
                  <a:schemeClr val="tx1"/>
                </a:solidFill>
              </a:rPr>
              <a:t>Project </a:t>
            </a:r>
            <a:r>
              <a:rPr lang="en-US" sz="2000" b="1" u="sng" dirty="0" smtClean="0">
                <a:solidFill>
                  <a:schemeClr val="tx1"/>
                </a:solidFill>
              </a:rPr>
              <a:t>Reminder</a:t>
            </a:r>
          </a:p>
          <a:p>
            <a:pPr marL="0" indent="0">
              <a:buNone/>
            </a:pPr>
            <a:endParaRPr lang="en-US" sz="2000" b="1" u="sng" dirty="0">
              <a:solidFill>
                <a:schemeClr val="tx1"/>
              </a:solidFill>
            </a:endParaRPr>
          </a:p>
          <a:p>
            <a:r>
              <a:rPr lang="en-US" sz="2000" b="1" dirty="0" smtClean="0">
                <a:solidFill>
                  <a:schemeClr val="tx1"/>
                </a:solidFill>
              </a:rPr>
              <a:t>Not Flow Control Exempt</a:t>
            </a:r>
          </a:p>
          <a:p>
            <a:r>
              <a:rPr lang="en-US" sz="2000" b="1" dirty="0" smtClean="0">
                <a:solidFill>
                  <a:schemeClr val="tx1"/>
                </a:solidFill>
              </a:rPr>
              <a:t>Required to Comply with Minimum Requirements #1-5 and #9.</a:t>
            </a:r>
            <a:endParaRPr lang="en-US" sz="900" b="1" dirty="0">
              <a:solidFill>
                <a:schemeClr val="tx1"/>
              </a:solidFill>
            </a:endParaRPr>
          </a:p>
          <a:p>
            <a:endParaRPr lang="en-US" dirty="0"/>
          </a:p>
        </p:txBody>
      </p:sp>
      <p:sp>
        <p:nvSpPr>
          <p:cNvPr id="4" name="TextBox 3"/>
          <p:cNvSpPr txBox="1"/>
          <p:nvPr/>
        </p:nvSpPr>
        <p:spPr>
          <a:xfrm rot="1290241">
            <a:off x="461975" y="1140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9643281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22" y="31679"/>
            <a:ext cx="5289720" cy="3168721"/>
          </a:xfrm>
          <a:prstGeom prst="rect">
            <a:avLst/>
          </a:prstGeom>
        </p:spPr>
      </p:pic>
      <p:pic>
        <p:nvPicPr>
          <p:cNvPr id="3" name="Picture 2"/>
          <p:cNvPicPr>
            <a:picLocks noChangeAspect="1"/>
          </p:cNvPicPr>
          <p:nvPr/>
        </p:nvPicPr>
        <p:blipFill>
          <a:blip r:embed="rId3"/>
          <a:stretch>
            <a:fillRect/>
          </a:stretch>
        </p:blipFill>
        <p:spPr>
          <a:xfrm>
            <a:off x="5257800" y="1616039"/>
            <a:ext cx="3886200" cy="3556669"/>
          </a:xfrm>
          <a:prstGeom prst="rect">
            <a:avLst/>
          </a:prstGeom>
        </p:spPr>
      </p:pic>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22432172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dirty="0" smtClean="0"/>
              <a:t>MR #5 – LID Performance Standard</a:t>
            </a:r>
            <a:endParaRPr lang="en-US" sz="3600" dirty="0"/>
          </a:p>
        </p:txBody>
      </p:sp>
      <p:sp>
        <p:nvSpPr>
          <p:cNvPr id="3" name="Content Placeholder 2"/>
          <p:cNvSpPr>
            <a:spLocks noGrp="1"/>
          </p:cNvSpPr>
          <p:nvPr>
            <p:ph idx="1"/>
          </p:nvPr>
        </p:nvSpPr>
        <p:spPr>
          <a:xfrm>
            <a:off x="457200" y="1143000"/>
            <a:ext cx="8229600" cy="5334000"/>
          </a:xfrm>
        </p:spPr>
        <p:txBody>
          <a:bodyPr>
            <a:noAutofit/>
          </a:bodyPr>
          <a:lstStyle/>
          <a:p>
            <a:pPr marL="0" indent="0">
              <a:buNone/>
            </a:pPr>
            <a:r>
              <a:rPr lang="en-US" sz="2000" b="1" dirty="0">
                <a:solidFill>
                  <a:schemeClr val="tx1"/>
                </a:solidFill>
              </a:rPr>
              <a:t>The LID Performance Standard allows for the use of any BMPs sited throughout the project site </a:t>
            </a:r>
            <a:r>
              <a:rPr lang="en-US" sz="2000" b="1" dirty="0" smtClean="0">
                <a:solidFill>
                  <a:schemeClr val="tx1"/>
                </a:solidFill>
              </a:rPr>
              <a:t>that </a:t>
            </a:r>
            <a:r>
              <a:rPr lang="en-US" sz="2000" b="1" dirty="0">
                <a:solidFill>
                  <a:schemeClr val="tx1"/>
                </a:solidFill>
              </a:rPr>
              <a:t>when modeled meet the LID Performance Standard.  The LID Performance Standard allows </a:t>
            </a:r>
            <a:r>
              <a:rPr lang="en-US" sz="2000" b="1" dirty="0" smtClean="0">
                <a:solidFill>
                  <a:schemeClr val="tx1"/>
                </a:solidFill>
              </a:rPr>
              <a:t>for </a:t>
            </a:r>
            <a:r>
              <a:rPr lang="en-US" sz="2000" b="1" dirty="0">
                <a:solidFill>
                  <a:schemeClr val="tx1"/>
                </a:solidFill>
              </a:rPr>
              <a:t>a more flexible site design.  The LID Performance Standard requires modeling by a Washington State Licensed Professional Engineer. </a:t>
            </a:r>
            <a:r>
              <a:rPr lang="en-US" sz="2000" b="1" dirty="0" smtClean="0">
                <a:solidFill>
                  <a:schemeClr val="tx1"/>
                </a:solidFill>
              </a:rPr>
              <a:t> The </a:t>
            </a:r>
            <a:r>
              <a:rPr lang="en-US" sz="2000" b="1" dirty="0">
                <a:solidFill>
                  <a:schemeClr val="tx1"/>
                </a:solidFill>
              </a:rPr>
              <a:t>modeling outputs shall be included in </a:t>
            </a:r>
            <a:r>
              <a:rPr lang="en-US" sz="2000" b="1" dirty="0" smtClean="0">
                <a:solidFill>
                  <a:schemeClr val="tx1"/>
                </a:solidFill>
              </a:rPr>
              <a:t>the </a:t>
            </a:r>
            <a:r>
              <a:rPr lang="en-US" sz="2000" b="1" dirty="0">
                <a:solidFill>
                  <a:schemeClr val="tx1"/>
                </a:solidFill>
              </a:rPr>
              <a:t>Stormwater Site Plan Report.  See Volume 2 - Documentation for additional information on </a:t>
            </a:r>
            <a:r>
              <a:rPr lang="en-US" sz="2000" b="1" dirty="0" smtClean="0">
                <a:solidFill>
                  <a:schemeClr val="tx1"/>
                </a:solidFill>
              </a:rPr>
              <a:t>what </a:t>
            </a:r>
            <a:r>
              <a:rPr lang="en-US" sz="2000" b="1" dirty="0">
                <a:solidFill>
                  <a:schemeClr val="tx1"/>
                </a:solidFill>
              </a:rPr>
              <a:t>is required for modeling </a:t>
            </a:r>
            <a:r>
              <a:rPr lang="en-US" sz="2000" b="1" dirty="0" smtClean="0">
                <a:solidFill>
                  <a:schemeClr val="tx1"/>
                </a:solidFill>
              </a:rPr>
              <a:t>outputs.</a:t>
            </a:r>
          </a:p>
          <a:p>
            <a:pPr marL="0" indent="0">
              <a:buNone/>
            </a:pPr>
            <a:endParaRPr lang="en-US" sz="2000" b="1" dirty="0">
              <a:solidFill>
                <a:schemeClr val="tx1"/>
              </a:solidFill>
            </a:endParaRPr>
          </a:p>
          <a:p>
            <a:pPr marL="0" indent="0">
              <a:buNone/>
            </a:pPr>
            <a:r>
              <a:rPr lang="en-US" sz="2000" b="1" dirty="0" smtClean="0">
                <a:solidFill>
                  <a:schemeClr val="tx1"/>
                </a:solidFill>
              </a:rPr>
              <a:t>Utilize </a:t>
            </a:r>
            <a:r>
              <a:rPr lang="en-US" sz="2000" b="1" dirty="0">
                <a:solidFill>
                  <a:schemeClr val="tx1"/>
                </a:solidFill>
              </a:rPr>
              <a:t>one or a combination of Flow Control BMPs to meet the flow reduction modeling </a:t>
            </a:r>
            <a:r>
              <a:rPr lang="en-US" sz="2000" b="1" dirty="0" smtClean="0">
                <a:solidFill>
                  <a:schemeClr val="tx1"/>
                </a:solidFill>
              </a:rPr>
              <a:t>standards </a:t>
            </a:r>
            <a:r>
              <a:rPr lang="en-US" sz="2000" b="1" dirty="0">
                <a:solidFill>
                  <a:schemeClr val="tx1"/>
                </a:solidFill>
              </a:rPr>
              <a:t>below.  Rain Gardens cannot be used to achieve the LID Performance Standard </a:t>
            </a:r>
            <a:r>
              <a:rPr lang="en-US" sz="2000" b="1" dirty="0" smtClean="0">
                <a:solidFill>
                  <a:schemeClr val="tx1"/>
                </a:solidFill>
              </a:rPr>
              <a:t>though </a:t>
            </a:r>
            <a:r>
              <a:rPr lang="en-US" sz="2000" b="1" dirty="0">
                <a:solidFill>
                  <a:schemeClr val="tx1"/>
                </a:solidFill>
              </a:rPr>
              <a:t>Bioretention may be used provided it is designed to provide flow </a:t>
            </a:r>
            <a:r>
              <a:rPr lang="en-US" sz="2000" b="1" dirty="0" smtClean="0">
                <a:solidFill>
                  <a:schemeClr val="tx1"/>
                </a:solidFill>
              </a:rPr>
              <a:t>control.  </a:t>
            </a:r>
          </a:p>
          <a:p>
            <a:pPr marL="0" indent="0">
              <a:buNone/>
            </a:pPr>
            <a:endParaRPr lang="en-US" sz="2000" b="1" dirty="0">
              <a:solidFill>
                <a:schemeClr val="tx1"/>
              </a:solidFill>
            </a:endParaRPr>
          </a:p>
          <a:p>
            <a:pPr marL="0" indent="0">
              <a:buNone/>
            </a:pPr>
            <a:r>
              <a:rPr lang="en-US" sz="2000" b="1" dirty="0" smtClean="0">
                <a:solidFill>
                  <a:schemeClr val="tx1"/>
                </a:solidFill>
              </a:rPr>
              <a:t>Cannot use the Short Form SSP with this option.</a:t>
            </a:r>
          </a:p>
          <a:p>
            <a:pPr marL="0" indent="0">
              <a:buNone/>
            </a:pPr>
            <a:endParaRPr lang="en-US" sz="1200" b="1" dirty="0" smtClean="0">
              <a:solidFill>
                <a:schemeClr val="tx1"/>
              </a:solidFill>
            </a:endParaRPr>
          </a:p>
        </p:txBody>
      </p:sp>
      <p:sp>
        <p:nvSpPr>
          <p:cNvPr id="4" name="Footer Placeholder 4"/>
          <p:cNvSpPr>
            <a:spLocks noGrp="1"/>
          </p:cNvSpPr>
          <p:nvPr>
            <p:ph type="ftr" sz="quarter" idx="4294967295"/>
          </p:nvPr>
        </p:nvSpPr>
        <p:spPr>
          <a:xfrm>
            <a:off x="685800"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Completing the Combined SSP/SWPPP Template – Minimum Requirement Discussion</a:t>
            </a:r>
            <a:endParaRPr lang="en-US" dirty="0"/>
          </a:p>
        </p:txBody>
      </p:sp>
    </p:spTree>
    <p:extLst>
      <p:ext uri="{BB962C8B-B14F-4D97-AF65-F5344CB8AC3E}">
        <p14:creationId xmlns:p14="http://schemas.microsoft.com/office/powerpoint/2010/main" val="1048070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7816</TotalTime>
  <Words>9900</Words>
  <Application>Microsoft Office PowerPoint</Application>
  <PresentationFormat>On-screen Show (4:3)</PresentationFormat>
  <Paragraphs>1209</Paragraphs>
  <Slides>124</Slides>
  <Notes>50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35" baseType="lpstr">
      <vt:lpstr>Arial</vt:lpstr>
      <vt:lpstr>Book Antiqua</vt:lpstr>
      <vt:lpstr>Bookman Old Style</vt:lpstr>
      <vt:lpstr>Calibri</vt:lpstr>
      <vt:lpstr>Century Gothic</vt:lpstr>
      <vt:lpstr>Courier New</vt:lpstr>
      <vt:lpstr>Showcard Gothic</vt:lpstr>
      <vt:lpstr>Times New Roman</vt:lpstr>
      <vt:lpstr>Wingdings</vt:lpstr>
      <vt:lpstr>Executive</vt:lpstr>
      <vt:lpstr>Document</vt:lpstr>
      <vt:lpstr>City of Tacoma 2021 Stormwater Management Manual</vt:lpstr>
      <vt:lpstr>Housekeeping</vt:lpstr>
      <vt:lpstr>Agenda</vt:lpstr>
      <vt:lpstr>Welcome – Meet the Presentation Team</vt:lpstr>
      <vt:lpstr>Survey #1 Who is Joining Us Today?</vt:lpstr>
      <vt:lpstr>Permitting Overview</vt:lpstr>
      <vt:lpstr>Complete Submittals Are Important!!</vt:lpstr>
      <vt:lpstr>tMap Overview!</vt:lpstr>
      <vt:lpstr>Today’s Presentation is…</vt:lpstr>
      <vt:lpstr>Today’s Presentation is Also…</vt:lpstr>
      <vt:lpstr>Today’s Presentation is not…</vt:lpstr>
      <vt:lpstr>Why?!?</vt:lpstr>
      <vt:lpstr>Why? Regulations…</vt:lpstr>
      <vt:lpstr>How – Stormwater Management Manual</vt:lpstr>
      <vt:lpstr>SWMM – Minimum Requirements (MRs)</vt:lpstr>
      <vt:lpstr>Why? The Future Depends on You!</vt:lpstr>
      <vt:lpstr>Where are we?</vt:lpstr>
      <vt:lpstr>2021 SWMM – Update Types</vt:lpstr>
      <vt:lpstr>Permit Compliance Updates  </vt:lpstr>
      <vt:lpstr>Permit Compliance Updates</vt:lpstr>
      <vt:lpstr>Permit Compliance Updates</vt:lpstr>
      <vt:lpstr>Clarity and Grammar</vt:lpstr>
      <vt:lpstr>New SWMM Layout</vt:lpstr>
      <vt:lpstr>City Updates</vt:lpstr>
      <vt:lpstr>Tacoma Municipal Code Update</vt:lpstr>
      <vt:lpstr>Questions?  Please Use Q&amp;A…and a joke!</vt:lpstr>
      <vt:lpstr>Break!!!</vt:lpstr>
      <vt:lpstr>How to Successfully Complete a Stormwater Site Plan</vt:lpstr>
      <vt:lpstr>Step 1: Do I Even Need a Stormwater Site Plan? </vt:lpstr>
      <vt:lpstr>Today’s Project - Single Family Home</vt:lpstr>
      <vt:lpstr>Is the Project Exempt?</vt:lpstr>
      <vt:lpstr>Things that Seem Like Pavement Maintenance Exemptions But Are Not</vt:lpstr>
      <vt:lpstr>Survey #2 – Is Our Project Exempt?</vt:lpstr>
      <vt:lpstr>Survey #2 - Answer</vt:lpstr>
      <vt:lpstr>Do we need a Stormwater Site Plan – What is the Project?</vt:lpstr>
      <vt:lpstr>Major Definitions You Will Need to Know</vt:lpstr>
      <vt:lpstr>Important Definition</vt:lpstr>
      <vt:lpstr>Important Definition</vt:lpstr>
      <vt:lpstr>Common Plan of Development Examples</vt:lpstr>
      <vt:lpstr>PowerPoint Presentation</vt:lpstr>
      <vt:lpstr>Important Definition</vt:lpstr>
      <vt:lpstr>Project Site Example</vt:lpstr>
      <vt:lpstr>Important Definitions</vt:lpstr>
      <vt:lpstr>Important Definition</vt:lpstr>
      <vt:lpstr>Now I know some definitions – Do I Need an SSP?</vt:lpstr>
      <vt:lpstr>Survey #3 – Does our project need an SSP?</vt:lpstr>
      <vt:lpstr>Survey #3 – Yes and Why</vt:lpstr>
      <vt:lpstr>SSP Template!!</vt:lpstr>
      <vt:lpstr>SSP/SWPPP Components</vt:lpstr>
      <vt:lpstr>Title Page</vt:lpstr>
      <vt:lpstr>General How To</vt:lpstr>
      <vt:lpstr>Project Information</vt:lpstr>
      <vt:lpstr>Vesting</vt:lpstr>
      <vt:lpstr>Project Overview</vt:lpstr>
      <vt:lpstr>Our Project</vt:lpstr>
      <vt:lpstr>Existing Project Site Conditions</vt:lpstr>
      <vt:lpstr>Existing Project Site Conditions </vt:lpstr>
      <vt:lpstr>Existing Project Site Conditions</vt:lpstr>
      <vt:lpstr>How to Answer Existing Project Site Conditions Questions</vt:lpstr>
      <vt:lpstr>Map Example – Using tMap</vt:lpstr>
      <vt:lpstr>Existing Project Conditions – Why?</vt:lpstr>
      <vt:lpstr>Existing Project Site Conditions Map</vt:lpstr>
      <vt:lpstr>Downstream Flowpath Map</vt:lpstr>
      <vt:lpstr>PowerPoint Presentation</vt:lpstr>
      <vt:lpstr>Proposed Project Site Conditions - Description</vt:lpstr>
      <vt:lpstr>PowerPoint Presentation</vt:lpstr>
      <vt:lpstr>Questions?  Please Use Q&amp;A…and a joke!</vt:lpstr>
      <vt:lpstr>Break 2!</vt:lpstr>
      <vt:lpstr>Minimum Requirement Determination!!</vt:lpstr>
      <vt:lpstr>Quantifying the Project</vt:lpstr>
      <vt:lpstr>Minimum Requirement Thresholds</vt:lpstr>
      <vt:lpstr>Which MRs Apply?</vt:lpstr>
      <vt:lpstr>Survey #4 – Which MRs must be reviewed for this project?</vt:lpstr>
      <vt:lpstr>All Project Flowchart</vt:lpstr>
      <vt:lpstr>All Project Flowchart</vt:lpstr>
      <vt:lpstr>Minimum Requirement Determination Tables</vt:lpstr>
      <vt:lpstr>Project Threshold Table</vt:lpstr>
      <vt:lpstr>Cumulative Impacts Table</vt:lpstr>
      <vt:lpstr>Receiving Waterbody Table</vt:lpstr>
      <vt:lpstr>Where is the Project?</vt:lpstr>
      <vt:lpstr>Flow Control Exempt</vt:lpstr>
      <vt:lpstr>Flow Control Exempt – Small Project</vt:lpstr>
      <vt:lpstr>Survey #5 – Is our project flow control exempt?</vt:lpstr>
      <vt:lpstr>Questions?  Please Use Q&amp;A…and a joke!</vt:lpstr>
      <vt:lpstr>Break</vt:lpstr>
      <vt:lpstr>Minimum Requirement Discussion and Compliance</vt:lpstr>
      <vt:lpstr>Minimum Requirement Discussion and Compliance</vt:lpstr>
      <vt:lpstr>MR #2 – Common Misses</vt:lpstr>
      <vt:lpstr>Our Project – MR#2</vt:lpstr>
      <vt:lpstr>Minimum Requirement Discussion and Compliance</vt:lpstr>
      <vt:lpstr>What Does MR #3 Look Like?</vt:lpstr>
      <vt:lpstr>Our Project – MR#3</vt:lpstr>
      <vt:lpstr>Minimum Requirement Discussion and Compliance</vt:lpstr>
      <vt:lpstr>Our Project – MR#4</vt:lpstr>
      <vt:lpstr>Minimum Requirement Discussion and Compliance</vt:lpstr>
      <vt:lpstr>MR#5 – The List Approach</vt:lpstr>
      <vt:lpstr>Survey #6 – What List Should we Use for the List Approach?</vt:lpstr>
      <vt:lpstr>PowerPoint Presentation</vt:lpstr>
      <vt:lpstr>MR #5 – LID Performance Standard</vt:lpstr>
      <vt:lpstr>The List Approach Table</vt:lpstr>
      <vt:lpstr>The List Approach Table</vt:lpstr>
      <vt:lpstr>The List Approach Table</vt:lpstr>
      <vt:lpstr>What to Submit – MR#5</vt:lpstr>
      <vt:lpstr>MR #5 – Infeasibility Checklists</vt:lpstr>
      <vt:lpstr>MR #5 – List Approach Sizing Sheets</vt:lpstr>
      <vt:lpstr>MR#5 – Common Mistakes</vt:lpstr>
      <vt:lpstr>Questions?  Please Use Q&amp;A…and a joke!</vt:lpstr>
      <vt:lpstr>MR #6 – Stormwater Treatment</vt:lpstr>
      <vt:lpstr>MR #7 – Flow Control</vt:lpstr>
      <vt:lpstr>MR #8 – Wetlands Protection</vt:lpstr>
      <vt:lpstr>MR #9 – Operation and Maintenance</vt:lpstr>
      <vt:lpstr>Our Project – O&amp;M</vt:lpstr>
      <vt:lpstr>MR #9 – Common Misses</vt:lpstr>
      <vt:lpstr>Questions?  Please Use Q&amp;A…and a joke!</vt:lpstr>
      <vt:lpstr>Home Stretch Break!!!</vt:lpstr>
      <vt:lpstr>Additional Protective Measure – Infrastructure Protection</vt:lpstr>
      <vt:lpstr>Can I Just Discharge Directly to Curb Line?</vt:lpstr>
      <vt:lpstr>Conveyance System Design</vt:lpstr>
      <vt:lpstr>Construction Stormwater Pollution Prevention Plan</vt:lpstr>
      <vt:lpstr>Additional Documentation</vt:lpstr>
      <vt:lpstr>Other Commonly Missed Items - General</vt:lpstr>
      <vt:lpstr>Questions?  Please Use Q&amp;A…and final words of wisdom!</vt:lpstr>
      <vt:lpstr>Post Zoom Survey</vt:lpstr>
      <vt:lpstr>Wrap Up</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Review for NPDES Permit Compliance</dc:title>
  <dc:creator>Hoppin, Mieke</dc:creator>
  <cp:lastModifiedBy>Mieke Hoppin</cp:lastModifiedBy>
  <cp:revision>438</cp:revision>
  <cp:lastPrinted>2019-11-04T15:53:48Z</cp:lastPrinted>
  <dcterms:created xsi:type="dcterms:W3CDTF">2018-06-12T21:05:36Z</dcterms:created>
  <dcterms:modified xsi:type="dcterms:W3CDTF">2021-06-16T20:18:12Z</dcterms:modified>
</cp:coreProperties>
</file>